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3"/>
    <p:sldId id="257" r:id="rId34"/>
    <p:sldId id="258" r:id="rId35"/>
    <p:sldId id="259" r:id="rId36"/>
    <p:sldId id="260" r:id="rId37"/>
    <p:sldId id="261" r:id="rId38"/>
    <p:sldId id="262" r:id="rId39"/>
    <p:sldId id="263" r:id="rId40"/>
    <p:sldId id="264" r:id="rId41"/>
  </p:sldIdLst>
  <p:sldSz cx="18288000" cy="10287000"/>
  <p:notesSz cx="6858000" cy="9144000"/>
  <p:embeddedFontLst>
    <p:embeddedFont>
      <p:font typeface="Glacial Indifference" charset="1" panose="00000000000000000000"/>
      <p:regular r:id="rId6"/>
    </p:embeddedFont>
    <p:embeddedFont>
      <p:font typeface="Glacial Indifference Bold" charset="1" panose="00000800000000000000"/>
      <p:regular r:id="rId7"/>
    </p:embeddedFont>
    <p:embeddedFont>
      <p:font typeface="Glacial Indifference Italics" charset="1" panose="00000000000000000000"/>
      <p:regular r:id="rId8"/>
    </p:embeddedFont>
    <p:embeddedFont>
      <p:font typeface="Glacial Indifference Bold Italics" charset="1" panose="00000800000000000000"/>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Etna Sans Serif" charset="1" panose="02000600000000000000"/>
      <p:regular r:id="rId14"/>
    </p:embeddedFont>
    <p:embeddedFont>
      <p:font typeface="Poppins" charset="1" panose="00000500000000000000"/>
      <p:regular r:id="rId15"/>
    </p:embeddedFont>
    <p:embeddedFont>
      <p:font typeface="Poppins Bold" charset="1" panose="00000800000000000000"/>
      <p:regular r:id="rId16"/>
    </p:embeddedFont>
    <p:embeddedFont>
      <p:font typeface="Poppins Italics" charset="1" panose="00000500000000000000"/>
      <p:regular r:id="rId17"/>
    </p:embeddedFont>
    <p:embeddedFont>
      <p:font typeface="Poppins Bold Italics" charset="1" panose="00000800000000000000"/>
      <p:regular r:id="rId18"/>
    </p:embeddedFont>
    <p:embeddedFont>
      <p:font typeface="Poppins Thin" charset="1" panose="00000300000000000000"/>
      <p:regular r:id="rId19"/>
    </p:embeddedFont>
    <p:embeddedFont>
      <p:font typeface="Poppins Thin Italics" charset="1" panose="00000300000000000000"/>
      <p:regular r:id="rId20"/>
    </p:embeddedFont>
    <p:embeddedFont>
      <p:font typeface="Poppins Extra-Light" charset="1" panose="00000300000000000000"/>
      <p:regular r:id="rId21"/>
    </p:embeddedFont>
    <p:embeddedFont>
      <p:font typeface="Poppins Extra-Light Italics" charset="1" panose="00000300000000000000"/>
      <p:regular r:id="rId22"/>
    </p:embeddedFont>
    <p:embeddedFont>
      <p:font typeface="Poppins Light" charset="1" panose="00000400000000000000"/>
      <p:regular r:id="rId23"/>
    </p:embeddedFont>
    <p:embeddedFont>
      <p:font typeface="Poppins Light Italics" charset="1" panose="00000400000000000000"/>
      <p:regular r:id="rId24"/>
    </p:embeddedFont>
    <p:embeddedFont>
      <p:font typeface="Poppins Medium" charset="1" panose="00000600000000000000"/>
      <p:regular r:id="rId25"/>
    </p:embeddedFont>
    <p:embeddedFont>
      <p:font typeface="Poppins Medium Italics" charset="1" panose="00000600000000000000"/>
      <p:regular r:id="rId26"/>
    </p:embeddedFont>
    <p:embeddedFont>
      <p:font typeface="Poppins Semi-Bold" charset="1" panose="00000700000000000000"/>
      <p:regular r:id="rId27"/>
    </p:embeddedFont>
    <p:embeddedFont>
      <p:font typeface="Poppins Semi-Bold Italics" charset="1" panose="00000700000000000000"/>
      <p:regular r:id="rId28"/>
    </p:embeddedFont>
    <p:embeddedFont>
      <p:font typeface="Poppins Ultra-Bold" charset="1" panose="00000900000000000000"/>
      <p:regular r:id="rId29"/>
    </p:embeddedFont>
    <p:embeddedFont>
      <p:font typeface="Poppins Ultra-Bold Italics" charset="1" panose="00000900000000000000"/>
      <p:regular r:id="rId30"/>
    </p:embeddedFont>
    <p:embeddedFont>
      <p:font typeface="Poppins Heavy" charset="1" panose="00000A00000000000000"/>
      <p:regular r:id="rId31"/>
    </p:embeddedFont>
    <p:embeddedFont>
      <p:font typeface="Poppins Heavy Italics" charset="1" panose="00000A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slides/slide1.xml" Type="http://schemas.openxmlformats.org/officeDocument/2006/relationships/slide"/><Relationship Id="rId34" Target="slides/slide2.xml" Type="http://schemas.openxmlformats.org/officeDocument/2006/relationships/slide"/><Relationship Id="rId35" Target="slides/slide3.xml" Type="http://schemas.openxmlformats.org/officeDocument/2006/relationships/slide"/><Relationship Id="rId36" Target="slides/slide4.xml" Type="http://schemas.openxmlformats.org/officeDocument/2006/relationships/slide"/><Relationship Id="rId37" Target="slides/slide5.xml" Type="http://schemas.openxmlformats.org/officeDocument/2006/relationships/slide"/><Relationship Id="rId38" Target="slides/slide6.xml" Type="http://schemas.openxmlformats.org/officeDocument/2006/relationships/slide"/><Relationship Id="rId39" Target="slides/slide7.xml" Type="http://schemas.openxmlformats.org/officeDocument/2006/relationships/slide"/><Relationship Id="rId4" Target="theme/theme1.xml" Type="http://schemas.openxmlformats.org/officeDocument/2006/relationships/theme"/><Relationship Id="rId40" Target="slides/slide8.xml" Type="http://schemas.openxmlformats.org/officeDocument/2006/relationships/slide"/><Relationship Id="rId41" Target="slides/slide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jpeg>
</file>

<file path=ppt/media/image13.png>
</file>

<file path=ppt/media/image14.svg>
</file>

<file path=ppt/media/image15.png>
</file>

<file path=ppt/media/image16.svg>
</file>

<file path=ppt/media/image17.jpeg>
</file>

<file path=ppt/media/image18.jpeg>
</file>

<file path=ppt/media/image19.jpeg>
</file>

<file path=ppt/media/image2.svg>
</file>

<file path=ppt/media/image20.jpeg>
</file>

<file path=ppt/media/image21.png>
</file>

<file path=ppt/media/image22.jpeg>
</file>

<file path=ppt/media/image23.png>
</file>

<file path=ppt/media/image24.sv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jpeg" Type="http://schemas.openxmlformats.org/officeDocument/2006/relationships/image"/><Relationship Id="rId5" Target="../media/image13.png" Type="http://schemas.openxmlformats.org/officeDocument/2006/relationships/image"/><Relationship Id="rId6" Target="../media/image14.sv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jpeg" Type="http://schemas.openxmlformats.org/officeDocument/2006/relationships/image"/><Relationship Id="rId4" Target="../media/image2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2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2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33333">
              <a:srgbClr val="3D20CB">
                <a:alpha val="100000"/>
              </a:srgbClr>
            </a:gs>
            <a:gs pos="66667">
              <a:srgbClr val="050E5D">
                <a:alpha val="100000"/>
              </a:srgbClr>
            </a:gs>
            <a:gs pos="100000">
              <a:srgbClr val="000000">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6011467" y="9170287"/>
            <a:ext cx="5940040" cy="864006"/>
          </a:xfrm>
          <a:custGeom>
            <a:avLst/>
            <a:gdLst/>
            <a:ahLst/>
            <a:cxnLst/>
            <a:rect r="r" b="b" t="t" l="l"/>
            <a:pathLst>
              <a:path h="864006" w="5940040">
                <a:moveTo>
                  <a:pt x="0" y="0"/>
                </a:moveTo>
                <a:lnTo>
                  <a:pt x="5940040" y="0"/>
                </a:lnTo>
                <a:lnTo>
                  <a:pt x="5940040" y="864006"/>
                </a:lnTo>
                <a:lnTo>
                  <a:pt x="0" y="86400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442642" y="496685"/>
            <a:ext cx="7315200" cy="1064029"/>
          </a:xfrm>
          <a:custGeom>
            <a:avLst/>
            <a:gdLst/>
            <a:ahLst/>
            <a:cxnLst/>
            <a:rect r="r" b="b" t="t" l="l"/>
            <a:pathLst>
              <a:path h="1064029" w="7315200">
                <a:moveTo>
                  <a:pt x="0" y="0"/>
                </a:moveTo>
                <a:lnTo>
                  <a:pt x="7315200" y="0"/>
                </a:lnTo>
                <a:lnTo>
                  <a:pt x="7315200" y="1064030"/>
                </a:lnTo>
                <a:lnTo>
                  <a:pt x="0" y="106403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0">
            <a:off x="13341347" y="-107671"/>
            <a:ext cx="7315200" cy="505414"/>
          </a:xfrm>
          <a:custGeom>
            <a:avLst/>
            <a:gdLst/>
            <a:ahLst/>
            <a:cxnLst/>
            <a:rect r="r" b="b" t="t" l="l"/>
            <a:pathLst>
              <a:path h="505414" w="7315200">
                <a:moveTo>
                  <a:pt x="7315200" y="0"/>
                </a:moveTo>
                <a:lnTo>
                  <a:pt x="0" y="0"/>
                </a:lnTo>
                <a:lnTo>
                  <a:pt x="0" y="505414"/>
                </a:lnTo>
                <a:lnTo>
                  <a:pt x="7315200" y="505414"/>
                </a:lnTo>
                <a:lnTo>
                  <a:pt x="731520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683450" y="9781586"/>
            <a:ext cx="7315200" cy="505414"/>
          </a:xfrm>
          <a:custGeom>
            <a:avLst/>
            <a:gdLst/>
            <a:ahLst/>
            <a:cxnLst/>
            <a:rect r="r" b="b" t="t" l="l"/>
            <a:pathLst>
              <a:path h="505414" w="7315200">
                <a:moveTo>
                  <a:pt x="0" y="0"/>
                </a:moveTo>
                <a:lnTo>
                  <a:pt x="7315200" y="0"/>
                </a:lnTo>
                <a:lnTo>
                  <a:pt x="7315200" y="505414"/>
                </a:lnTo>
                <a:lnTo>
                  <a:pt x="0" y="50541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6" id="6"/>
          <p:cNvGrpSpPr/>
          <p:nvPr/>
        </p:nvGrpSpPr>
        <p:grpSpPr>
          <a:xfrm rot="0">
            <a:off x="3695749" y="145036"/>
            <a:ext cx="16691487" cy="10287000"/>
            <a:chOff x="0" y="0"/>
            <a:chExt cx="22255316" cy="13716000"/>
          </a:xfrm>
        </p:grpSpPr>
        <p:sp>
          <p:nvSpPr>
            <p:cNvPr name="Freeform 7" id="7"/>
            <p:cNvSpPr/>
            <p:nvPr/>
          </p:nvSpPr>
          <p:spPr>
            <a:xfrm flipH="false" flipV="false" rot="0">
              <a:off x="8057211" y="3067421"/>
              <a:ext cx="14198105" cy="10648579"/>
            </a:xfrm>
            <a:custGeom>
              <a:avLst/>
              <a:gdLst/>
              <a:ahLst/>
              <a:cxnLst/>
              <a:rect r="r" b="b" t="t" l="l"/>
              <a:pathLst>
                <a:path h="10648579" w="14198105">
                  <a:moveTo>
                    <a:pt x="0" y="0"/>
                  </a:moveTo>
                  <a:lnTo>
                    <a:pt x="14198105" y="0"/>
                  </a:lnTo>
                  <a:lnTo>
                    <a:pt x="14198105" y="10648579"/>
                  </a:lnTo>
                  <a:lnTo>
                    <a:pt x="0" y="10648579"/>
                  </a:lnTo>
                  <a:lnTo>
                    <a:pt x="0" y="0"/>
                  </a:lnTo>
                  <a:close/>
                </a:path>
              </a:pathLst>
            </a:custGeom>
            <a:blipFill>
              <a:blip r:embed="rId8"/>
              <a:stretch>
                <a:fillRect l="0" t="0" r="0" b="0"/>
              </a:stretch>
            </a:blipFill>
          </p:spPr>
        </p:sp>
        <p:sp>
          <p:nvSpPr>
            <p:cNvPr name="Freeform 8" id="8"/>
            <p:cNvSpPr/>
            <p:nvPr/>
          </p:nvSpPr>
          <p:spPr>
            <a:xfrm flipH="false" flipV="false" rot="0">
              <a:off x="0" y="0"/>
              <a:ext cx="18288000" cy="13716000"/>
            </a:xfrm>
            <a:custGeom>
              <a:avLst/>
              <a:gdLst/>
              <a:ahLst/>
              <a:cxnLst/>
              <a:rect r="r" b="b" t="t" l="l"/>
              <a:pathLst>
                <a:path h="13716000" w="18288000">
                  <a:moveTo>
                    <a:pt x="0" y="0"/>
                  </a:moveTo>
                  <a:lnTo>
                    <a:pt x="18288000" y="0"/>
                  </a:lnTo>
                  <a:lnTo>
                    <a:pt x="18288000" y="13716000"/>
                  </a:lnTo>
                  <a:lnTo>
                    <a:pt x="0" y="13716000"/>
                  </a:lnTo>
                  <a:lnTo>
                    <a:pt x="0" y="0"/>
                  </a:lnTo>
                  <a:close/>
                </a:path>
              </a:pathLst>
            </a:custGeom>
            <a:blipFill>
              <a:blip r:embed="rId8"/>
              <a:stretch>
                <a:fillRect l="0" t="0" r="0" b="0"/>
              </a:stretch>
            </a:blipFill>
          </p:spPr>
        </p:sp>
        <p:sp>
          <p:nvSpPr>
            <p:cNvPr name="Freeform 9" id="9"/>
            <p:cNvSpPr/>
            <p:nvPr/>
          </p:nvSpPr>
          <p:spPr>
            <a:xfrm flipH="false" flipV="false" rot="0">
              <a:off x="0" y="5237518"/>
              <a:ext cx="11046800" cy="8285100"/>
            </a:xfrm>
            <a:custGeom>
              <a:avLst/>
              <a:gdLst/>
              <a:ahLst/>
              <a:cxnLst/>
              <a:rect r="r" b="b" t="t" l="l"/>
              <a:pathLst>
                <a:path h="8285100" w="11046800">
                  <a:moveTo>
                    <a:pt x="0" y="0"/>
                  </a:moveTo>
                  <a:lnTo>
                    <a:pt x="11046800" y="0"/>
                  </a:lnTo>
                  <a:lnTo>
                    <a:pt x="11046800" y="8285100"/>
                  </a:lnTo>
                  <a:lnTo>
                    <a:pt x="0" y="8285100"/>
                  </a:lnTo>
                  <a:lnTo>
                    <a:pt x="0" y="0"/>
                  </a:lnTo>
                  <a:close/>
                </a:path>
              </a:pathLst>
            </a:custGeom>
            <a:blipFill>
              <a:blip r:embed="rId8"/>
              <a:stretch>
                <a:fillRect l="0" t="0" r="0" b="0"/>
              </a:stretch>
            </a:blipFill>
          </p:spPr>
        </p:sp>
      </p:grpSp>
      <p:sp>
        <p:nvSpPr>
          <p:cNvPr name="TextBox 10" id="10"/>
          <p:cNvSpPr txBox="true"/>
          <p:nvPr/>
        </p:nvSpPr>
        <p:spPr>
          <a:xfrm rot="0">
            <a:off x="1239355" y="1925825"/>
            <a:ext cx="7733799" cy="1397133"/>
          </a:xfrm>
          <a:prstGeom prst="rect">
            <a:avLst/>
          </a:prstGeom>
        </p:spPr>
        <p:txBody>
          <a:bodyPr anchor="t" rtlCol="false" tIns="0" lIns="0" bIns="0" rIns="0">
            <a:spAutoFit/>
          </a:bodyPr>
          <a:lstStyle/>
          <a:p>
            <a:pPr algn="ctr" marL="0" indent="0" lvl="0">
              <a:lnSpc>
                <a:spcPts val="11484"/>
              </a:lnSpc>
            </a:pPr>
            <a:r>
              <a:rPr lang="en-US" sz="8203" spc="237">
                <a:solidFill>
                  <a:srgbClr val="FFFFFF"/>
                </a:solidFill>
                <a:latin typeface="Etna Sans Serif"/>
              </a:rPr>
              <a:t>HUNDIR LA</a:t>
            </a:r>
          </a:p>
        </p:txBody>
      </p:sp>
      <p:sp>
        <p:nvSpPr>
          <p:cNvPr name="TextBox 11" id="11"/>
          <p:cNvSpPr txBox="true"/>
          <p:nvPr/>
        </p:nvSpPr>
        <p:spPr>
          <a:xfrm rot="0">
            <a:off x="454834" y="2766792"/>
            <a:ext cx="9302840" cy="2163359"/>
          </a:xfrm>
          <a:prstGeom prst="rect">
            <a:avLst/>
          </a:prstGeom>
        </p:spPr>
        <p:txBody>
          <a:bodyPr anchor="t" rtlCol="false" tIns="0" lIns="0" bIns="0" rIns="0">
            <a:spAutoFit/>
          </a:bodyPr>
          <a:lstStyle/>
          <a:p>
            <a:pPr algn="ctr" marL="0" indent="0" lvl="0">
              <a:lnSpc>
                <a:spcPts val="17777"/>
              </a:lnSpc>
            </a:pPr>
            <a:r>
              <a:rPr lang="en-US" sz="12698" spc="368">
                <a:solidFill>
                  <a:srgbClr val="FFFFFF"/>
                </a:solidFill>
                <a:latin typeface="Etna Sans Serif"/>
              </a:rPr>
              <a:t>FLOTA</a:t>
            </a:r>
          </a:p>
        </p:txBody>
      </p:sp>
      <p:sp>
        <p:nvSpPr>
          <p:cNvPr name="TextBox 12" id="12"/>
          <p:cNvSpPr txBox="true"/>
          <p:nvPr/>
        </p:nvSpPr>
        <p:spPr>
          <a:xfrm rot="0">
            <a:off x="454834" y="4994243"/>
            <a:ext cx="9302840" cy="478001"/>
          </a:xfrm>
          <a:prstGeom prst="rect">
            <a:avLst/>
          </a:prstGeom>
        </p:spPr>
        <p:txBody>
          <a:bodyPr anchor="t" rtlCol="false" tIns="0" lIns="0" bIns="0" rIns="0">
            <a:spAutoFit/>
          </a:bodyPr>
          <a:lstStyle/>
          <a:p>
            <a:pPr algn="ctr" marL="0" indent="0" lvl="0">
              <a:lnSpc>
                <a:spcPts val="3987"/>
              </a:lnSpc>
              <a:spcBef>
                <a:spcPct val="0"/>
              </a:spcBef>
            </a:pPr>
            <a:r>
              <a:rPr lang="en-US" sz="2848" spc="148">
                <a:solidFill>
                  <a:srgbClr val="FFFFFF"/>
                </a:solidFill>
                <a:latin typeface="Glacial Indifference"/>
              </a:rPr>
              <a:t>Carlos Oliver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33333">
              <a:srgbClr val="091689">
                <a:alpha val="100000"/>
              </a:srgbClr>
            </a:gs>
            <a:gs pos="66667">
              <a:srgbClr val="3820AD">
                <a:alpha val="100000"/>
              </a:srgbClr>
            </a:gs>
            <a:gs pos="100000">
              <a:srgbClr val="000000">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3062234" y="3349837"/>
            <a:ext cx="3086100" cy="30861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9983CB"/>
            </a:solidFill>
          </p:spPr>
        </p:sp>
        <p:sp>
          <p:nvSpPr>
            <p:cNvPr name="TextBox 4" id="4"/>
            <p:cNvSpPr txBox="true"/>
            <p:nvPr/>
          </p:nvSpPr>
          <p:spPr>
            <a:xfrm>
              <a:off x="0" y="-104775"/>
              <a:ext cx="812800" cy="917575"/>
            </a:xfrm>
            <a:prstGeom prst="rect">
              <a:avLst/>
            </a:prstGeom>
          </p:spPr>
          <p:txBody>
            <a:bodyPr anchor="ctr" rtlCol="false" tIns="50800" lIns="50800" bIns="50800" rIns="50800"/>
            <a:lstStyle/>
            <a:p>
              <a:pPr algn="ctr">
                <a:lnSpc>
                  <a:spcPts val="3706"/>
                </a:lnSpc>
              </a:pPr>
            </a:p>
          </p:txBody>
        </p:sp>
      </p:grpSp>
      <p:grpSp>
        <p:nvGrpSpPr>
          <p:cNvPr name="Group 5" id="5"/>
          <p:cNvGrpSpPr/>
          <p:nvPr/>
        </p:nvGrpSpPr>
        <p:grpSpPr>
          <a:xfrm rot="0">
            <a:off x="2979042" y="4332755"/>
            <a:ext cx="5326415" cy="837003"/>
            <a:chOff x="0" y="0"/>
            <a:chExt cx="1665833" cy="261772"/>
          </a:xfrm>
        </p:grpSpPr>
        <p:sp>
          <p:nvSpPr>
            <p:cNvPr name="Freeform 6" id="6"/>
            <p:cNvSpPr/>
            <p:nvPr/>
          </p:nvSpPr>
          <p:spPr>
            <a:xfrm flipH="false" flipV="false" rot="0">
              <a:off x="0" y="0"/>
              <a:ext cx="1665833" cy="261772"/>
            </a:xfrm>
            <a:custGeom>
              <a:avLst/>
              <a:gdLst/>
              <a:ahLst/>
              <a:cxnLst/>
              <a:rect r="r" b="b" t="t" l="l"/>
              <a:pathLst>
                <a:path h="261772" w="1665833">
                  <a:moveTo>
                    <a:pt x="10174" y="0"/>
                  </a:moveTo>
                  <a:lnTo>
                    <a:pt x="1655659" y="0"/>
                  </a:lnTo>
                  <a:cubicBezTo>
                    <a:pt x="1658357" y="0"/>
                    <a:pt x="1660945" y="1072"/>
                    <a:pt x="1662853" y="2980"/>
                  </a:cubicBezTo>
                  <a:cubicBezTo>
                    <a:pt x="1664761" y="4888"/>
                    <a:pt x="1665833" y="7476"/>
                    <a:pt x="1665833" y="10174"/>
                  </a:cubicBezTo>
                  <a:lnTo>
                    <a:pt x="1665833" y="251598"/>
                  </a:lnTo>
                  <a:cubicBezTo>
                    <a:pt x="1665833" y="254296"/>
                    <a:pt x="1664761" y="256884"/>
                    <a:pt x="1662853" y="258792"/>
                  </a:cubicBezTo>
                  <a:cubicBezTo>
                    <a:pt x="1660945" y="260700"/>
                    <a:pt x="1658357" y="261772"/>
                    <a:pt x="1655659" y="261772"/>
                  </a:cubicBezTo>
                  <a:lnTo>
                    <a:pt x="10174" y="261772"/>
                  </a:lnTo>
                  <a:cubicBezTo>
                    <a:pt x="7476" y="261772"/>
                    <a:pt x="4888" y="260700"/>
                    <a:pt x="2980" y="258792"/>
                  </a:cubicBezTo>
                  <a:cubicBezTo>
                    <a:pt x="1072" y="256884"/>
                    <a:pt x="0" y="254296"/>
                    <a:pt x="0" y="251598"/>
                  </a:cubicBezTo>
                  <a:lnTo>
                    <a:pt x="0" y="10174"/>
                  </a:lnTo>
                  <a:cubicBezTo>
                    <a:pt x="0" y="7476"/>
                    <a:pt x="1072" y="4888"/>
                    <a:pt x="2980" y="2980"/>
                  </a:cubicBezTo>
                  <a:cubicBezTo>
                    <a:pt x="4888" y="1072"/>
                    <a:pt x="7476" y="0"/>
                    <a:pt x="10174" y="0"/>
                  </a:cubicBezTo>
                  <a:close/>
                </a:path>
              </a:pathLst>
            </a:custGeom>
            <a:solidFill>
              <a:srgbClr val="000000">
                <a:alpha val="0"/>
              </a:srgbClr>
            </a:solidFill>
            <a:ln w="38100" cap="sq">
              <a:solidFill>
                <a:srgbClr val="FFFFFF"/>
              </a:solidFill>
              <a:prstDash val="solid"/>
              <a:miter/>
            </a:ln>
          </p:spPr>
        </p:sp>
        <p:sp>
          <p:nvSpPr>
            <p:cNvPr name="TextBox 7" id="7"/>
            <p:cNvSpPr txBox="true"/>
            <p:nvPr/>
          </p:nvSpPr>
          <p:spPr>
            <a:xfrm>
              <a:off x="0" y="-38100"/>
              <a:ext cx="1665833" cy="299872"/>
            </a:xfrm>
            <a:prstGeom prst="rect">
              <a:avLst/>
            </a:prstGeom>
          </p:spPr>
          <p:txBody>
            <a:bodyPr anchor="ctr" rtlCol="false" tIns="50800" lIns="50800" bIns="50800" rIns="50800"/>
            <a:lstStyle/>
            <a:p>
              <a:pPr algn="ctr" marL="0" indent="0" lvl="1">
                <a:lnSpc>
                  <a:spcPts val="2679"/>
                </a:lnSpc>
                <a:spcBef>
                  <a:spcPct val="0"/>
                </a:spcBef>
              </a:pPr>
              <a:r>
                <a:rPr lang="en-US" sz="1914" spc="99" strike="noStrike" u="none">
                  <a:solidFill>
                    <a:srgbClr val="FFFFFF"/>
                  </a:solidFill>
                  <a:latin typeface="Glacial Indifference"/>
                </a:rPr>
                <a:t>INTRODUCCIÓN</a:t>
              </a:r>
            </a:p>
          </p:txBody>
        </p:sp>
      </p:grpSp>
      <p:grpSp>
        <p:nvGrpSpPr>
          <p:cNvPr name="Group 8" id="8"/>
          <p:cNvGrpSpPr/>
          <p:nvPr/>
        </p:nvGrpSpPr>
        <p:grpSpPr>
          <a:xfrm rot="0">
            <a:off x="2979042" y="5528390"/>
            <a:ext cx="5326415" cy="837003"/>
            <a:chOff x="0" y="0"/>
            <a:chExt cx="1665833" cy="261772"/>
          </a:xfrm>
        </p:grpSpPr>
        <p:sp>
          <p:nvSpPr>
            <p:cNvPr name="Freeform 9" id="9"/>
            <p:cNvSpPr/>
            <p:nvPr/>
          </p:nvSpPr>
          <p:spPr>
            <a:xfrm flipH="false" flipV="false" rot="0">
              <a:off x="0" y="0"/>
              <a:ext cx="1665833" cy="261772"/>
            </a:xfrm>
            <a:custGeom>
              <a:avLst/>
              <a:gdLst/>
              <a:ahLst/>
              <a:cxnLst/>
              <a:rect r="r" b="b" t="t" l="l"/>
              <a:pathLst>
                <a:path h="261772" w="1665833">
                  <a:moveTo>
                    <a:pt x="10174" y="0"/>
                  </a:moveTo>
                  <a:lnTo>
                    <a:pt x="1655659" y="0"/>
                  </a:lnTo>
                  <a:cubicBezTo>
                    <a:pt x="1658357" y="0"/>
                    <a:pt x="1660945" y="1072"/>
                    <a:pt x="1662853" y="2980"/>
                  </a:cubicBezTo>
                  <a:cubicBezTo>
                    <a:pt x="1664761" y="4888"/>
                    <a:pt x="1665833" y="7476"/>
                    <a:pt x="1665833" y="10174"/>
                  </a:cubicBezTo>
                  <a:lnTo>
                    <a:pt x="1665833" y="251598"/>
                  </a:lnTo>
                  <a:cubicBezTo>
                    <a:pt x="1665833" y="254296"/>
                    <a:pt x="1664761" y="256884"/>
                    <a:pt x="1662853" y="258792"/>
                  </a:cubicBezTo>
                  <a:cubicBezTo>
                    <a:pt x="1660945" y="260700"/>
                    <a:pt x="1658357" y="261772"/>
                    <a:pt x="1655659" y="261772"/>
                  </a:cubicBezTo>
                  <a:lnTo>
                    <a:pt x="10174" y="261772"/>
                  </a:lnTo>
                  <a:cubicBezTo>
                    <a:pt x="7476" y="261772"/>
                    <a:pt x="4888" y="260700"/>
                    <a:pt x="2980" y="258792"/>
                  </a:cubicBezTo>
                  <a:cubicBezTo>
                    <a:pt x="1072" y="256884"/>
                    <a:pt x="0" y="254296"/>
                    <a:pt x="0" y="251598"/>
                  </a:cubicBezTo>
                  <a:lnTo>
                    <a:pt x="0" y="10174"/>
                  </a:lnTo>
                  <a:cubicBezTo>
                    <a:pt x="0" y="7476"/>
                    <a:pt x="1072" y="4888"/>
                    <a:pt x="2980" y="2980"/>
                  </a:cubicBezTo>
                  <a:cubicBezTo>
                    <a:pt x="4888" y="1072"/>
                    <a:pt x="7476" y="0"/>
                    <a:pt x="10174" y="0"/>
                  </a:cubicBezTo>
                  <a:close/>
                </a:path>
              </a:pathLst>
            </a:custGeom>
            <a:solidFill>
              <a:srgbClr val="000000">
                <a:alpha val="0"/>
              </a:srgbClr>
            </a:solidFill>
            <a:ln w="38100" cap="sq">
              <a:solidFill>
                <a:srgbClr val="FFFFFF"/>
              </a:solidFill>
              <a:prstDash val="solid"/>
              <a:miter/>
            </a:ln>
          </p:spPr>
        </p:sp>
        <p:sp>
          <p:nvSpPr>
            <p:cNvPr name="TextBox 10" id="10"/>
            <p:cNvSpPr txBox="true"/>
            <p:nvPr/>
          </p:nvSpPr>
          <p:spPr>
            <a:xfrm>
              <a:off x="0" y="-38100"/>
              <a:ext cx="1665833" cy="299872"/>
            </a:xfrm>
            <a:prstGeom prst="rect">
              <a:avLst/>
            </a:prstGeom>
          </p:spPr>
          <p:txBody>
            <a:bodyPr anchor="ctr" rtlCol="false" tIns="50800" lIns="50800" bIns="50800" rIns="50800"/>
            <a:lstStyle/>
            <a:p>
              <a:pPr algn="ctr" marL="0" indent="0" lvl="1">
                <a:lnSpc>
                  <a:spcPts val="2679"/>
                </a:lnSpc>
                <a:spcBef>
                  <a:spcPct val="0"/>
                </a:spcBef>
              </a:pPr>
              <a:r>
                <a:rPr lang="en-US" sz="1914" spc="99">
                  <a:solidFill>
                    <a:srgbClr val="FFFFFF"/>
                  </a:solidFill>
                  <a:latin typeface="Glacial Indifference"/>
                </a:rPr>
                <a:t>ESTRUCTURA DE LA PROGRAMACIÓN</a:t>
              </a:r>
            </a:p>
          </p:txBody>
        </p:sp>
      </p:grpSp>
      <p:grpSp>
        <p:nvGrpSpPr>
          <p:cNvPr name="Group 11" id="11"/>
          <p:cNvGrpSpPr/>
          <p:nvPr/>
        </p:nvGrpSpPr>
        <p:grpSpPr>
          <a:xfrm rot="0">
            <a:off x="2979042" y="6721767"/>
            <a:ext cx="5326415" cy="837003"/>
            <a:chOff x="0" y="0"/>
            <a:chExt cx="1665833" cy="261772"/>
          </a:xfrm>
        </p:grpSpPr>
        <p:sp>
          <p:nvSpPr>
            <p:cNvPr name="Freeform 12" id="12"/>
            <p:cNvSpPr/>
            <p:nvPr/>
          </p:nvSpPr>
          <p:spPr>
            <a:xfrm flipH="false" flipV="false" rot="0">
              <a:off x="0" y="0"/>
              <a:ext cx="1665833" cy="261772"/>
            </a:xfrm>
            <a:custGeom>
              <a:avLst/>
              <a:gdLst/>
              <a:ahLst/>
              <a:cxnLst/>
              <a:rect r="r" b="b" t="t" l="l"/>
              <a:pathLst>
                <a:path h="261772" w="1665833">
                  <a:moveTo>
                    <a:pt x="10174" y="0"/>
                  </a:moveTo>
                  <a:lnTo>
                    <a:pt x="1655659" y="0"/>
                  </a:lnTo>
                  <a:cubicBezTo>
                    <a:pt x="1658357" y="0"/>
                    <a:pt x="1660945" y="1072"/>
                    <a:pt x="1662853" y="2980"/>
                  </a:cubicBezTo>
                  <a:cubicBezTo>
                    <a:pt x="1664761" y="4888"/>
                    <a:pt x="1665833" y="7476"/>
                    <a:pt x="1665833" y="10174"/>
                  </a:cubicBezTo>
                  <a:lnTo>
                    <a:pt x="1665833" y="251598"/>
                  </a:lnTo>
                  <a:cubicBezTo>
                    <a:pt x="1665833" y="254296"/>
                    <a:pt x="1664761" y="256884"/>
                    <a:pt x="1662853" y="258792"/>
                  </a:cubicBezTo>
                  <a:cubicBezTo>
                    <a:pt x="1660945" y="260700"/>
                    <a:pt x="1658357" y="261772"/>
                    <a:pt x="1655659" y="261772"/>
                  </a:cubicBezTo>
                  <a:lnTo>
                    <a:pt x="10174" y="261772"/>
                  </a:lnTo>
                  <a:cubicBezTo>
                    <a:pt x="7476" y="261772"/>
                    <a:pt x="4888" y="260700"/>
                    <a:pt x="2980" y="258792"/>
                  </a:cubicBezTo>
                  <a:cubicBezTo>
                    <a:pt x="1072" y="256884"/>
                    <a:pt x="0" y="254296"/>
                    <a:pt x="0" y="251598"/>
                  </a:cubicBezTo>
                  <a:lnTo>
                    <a:pt x="0" y="10174"/>
                  </a:lnTo>
                  <a:cubicBezTo>
                    <a:pt x="0" y="7476"/>
                    <a:pt x="1072" y="4888"/>
                    <a:pt x="2980" y="2980"/>
                  </a:cubicBezTo>
                  <a:cubicBezTo>
                    <a:pt x="4888" y="1072"/>
                    <a:pt x="7476" y="0"/>
                    <a:pt x="10174" y="0"/>
                  </a:cubicBezTo>
                  <a:close/>
                </a:path>
              </a:pathLst>
            </a:custGeom>
            <a:solidFill>
              <a:srgbClr val="000000">
                <a:alpha val="0"/>
              </a:srgbClr>
            </a:solidFill>
            <a:ln w="38100" cap="sq">
              <a:solidFill>
                <a:srgbClr val="FFFFFF"/>
              </a:solidFill>
              <a:prstDash val="solid"/>
              <a:miter/>
            </a:ln>
          </p:spPr>
        </p:sp>
        <p:sp>
          <p:nvSpPr>
            <p:cNvPr name="TextBox 13" id="13"/>
            <p:cNvSpPr txBox="true"/>
            <p:nvPr/>
          </p:nvSpPr>
          <p:spPr>
            <a:xfrm>
              <a:off x="0" y="-38100"/>
              <a:ext cx="1665833" cy="299872"/>
            </a:xfrm>
            <a:prstGeom prst="rect">
              <a:avLst/>
            </a:prstGeom>
          </p:spPr>
          <p:txBody>
            <a:bodyPr anchor="ctr" rtlCol="false" tIns="50800" lIns="50800" bIns="50800" rIns="50800"/>
            <a:lstStyle/>
            <a:p>
              <a:pPr algn="ctr" marL="0" indent="0" lvl="1">
                <a:lnSpc>
                  <a:spcPts val="2679"/>
                </a:lnSpc>
                <a:spcBef>
                  <a:spcPct val="0"/>
                </a:spcBef>
              </a:pPr>
              <a:r>
                <a:rPr lang="en-US" sz="1914" spc="99">
                  <a:solidFill>
                    <a:srgbClr val="FFFFFF"/>
                  </a:solidFill>
                  <a:latin typeface="Glacial Indifference"/>
                </a:rPr>
                <a:t>FUNCIONAMIENTO</a:t>
              </a:r>
            </a:p>
          </p:txBody>
        </p:sp>
      </p:grpSp>
      <p:grpSp>
        <p:nvGrpSpPr>
          <p:cNvPr name="Group 14" id="14"/>
          <p:cNvGrpSpPr/>
          <p:nvPr/>
        </p:nvGrpSpPr>
        <p:grpSpPr>
          <a:xfrm rot="0">
            <a:off x="9982543" y="4332755"/>
            <a:ext cx="5326415" cy="837003"/>
            <a:chOff x="0" y="0"/>
            <a:chExt cx="1665833" cy="261772"/>
          </a:xfrm>
        </p:grpSpPr>
        <p:sp>
          <p:nvSpPr>
            <p:cNvPr name="Freeform 15" id="15"/>
            <p:cNvSpPr/>
            <p:nvPr/>
          </p:nvSpPr>
          <p:spPr>
            <a:xfrm flipH="false" flipV="false" rot="0">
              <a:off x="0" y="0"/>
              <a:ext cx="1665833" cy="261772"/>
            </a:xfrm>
            <a:custGeom>
              <a:avLst/>
              <a:gdLst/>
              <a:ahLst/>
              <a:cxnLst/>
              <a:rect r="r" b="b" t="t" l="l"/>
              <a:pathLst>
                <a:path h="261772" w="1665833">
                  <a:moveTo>
                    <a:pt x="10174" y="0"/>
                  </a:moveTo>
                  <a:lnTo>
                    <a:pt x="1655659" y="0"/>
                  </a:lnTo>
                  <a:cubicBezTo>
                    <a:pt x="1658357" y="0"/>
                    <a:pt x="1660945" y="1072"/>
                    <a:pt x="1662853" y="2980"/>
                  </a:cubicBezTo>
                  <a:cubicBezTo>
                    <a:pt x="1664761" y="4888"/>
                    <a:pt x="1665833" y="7476"/>
                    <a:pt x="1665833" y="10174"/>
                  </a:cubicBezTo>
                  <a:lnTo>
                    <a:pt x="1665833" y="251598"/>
                  </a:lnTo>
                  <a:cubicBezTo>
                    <a:pt x="1665833" y="254296"/>
                    <a:pt x="1664761" y="256884"/>
                    <a:pt x="1662853" y="258792"/>
                  </a:cubicBezTo>
                  <a:cubicBezTo>
                    <a:pt x="1660945" y="260700"/>
                    <a:pt x="1658357" y="261772"/>
                    <a:pt x="1655659" y="261772"/>
                  </a:cubicBezTo>
                  <a:lnTo>
                    <a:pt x="10174" y="261772"/>
                  </a:lnTo>
                  <a:cubicBezTo>
                    <a:pt x="7476" y="261772"/>
                    <a:pt x="4888" y="260700"/>
                    <a:pt x="2980" y="258792"/>
                  </a:cubicBezTo>
                  <a:cubicBezTo>
                    <a:pt x="1072" y="256884"/>
                    <a:pt x="0" y="254296"/>
                    <a:pt x="0" y="251598"/>
                  </a:cubicBezTo>
                  <a:lnTo>
                    <a:pt x="0" y="10174"/>
                  </a:lnTo>
                  <a:cubicBezTo>
                    <a:pt x="0" y="7476"/>
                    <a:pt x="1072" y="4888"/>
                    <a:pt x="2980" y="2980"/>
                  </a:cubicBezTo>
                  <a:cubicBezTo>
                    <a:pt x="4888" y="1072"/>
                    <a:pt x="7476" y="0"/>
                    <a:pt x="10174" y="0"/>
                  </a:cubicBezTo>
                  <a:close/>
                </a:path>
              </a:pathLst>
            </a:custGeom>
            <a:solidFill>
              <a:srgbClr val="000000">
                <a:alpha val="0"/>
              </a:srgbClr>
            </a:solidFill>
            <a:ln w="38100" cap="sq">
              <a:solidFill>
                <a:srgbClr val="FFFFFF"/>
              </a:solidFill>
              <a:prstDash val="solid"/>
              <a:miter/>
            </a:ln>
          </p:spPr>
        </p:sp>
        <p:sp>
          <p:nvSpPr>
            <p:cNvPr name="TextBox 16" id="16"/>
            <p:cNvSpPr txBox="true"/>
            <p:nvPr/>
          </p:nvSpPr>
          <p:spPr>
            <a:xfrm>
              <a:off x="0" y="-38100"/>
              <a:ext cx="1665833" cy="299872"/>
            </a:xfrm>
            <a:prstGeom prst="rect">
              <a:avLst/>
            </a:prstGeom>
          </p:spPr>
          <p:txBody>
            <a:bodyPr anchor="ctr" rtlCol="false" tIns="50800" lIns="50800" bIns="50800" rIns="50800"/>
            <a:lstStyle/>
            <a:p>
              <a:pPr algn="ctr" marL="0" indent="0" lvl="1">
                <a:lnSpc>
                  <a:spcPts val="2679"/>
                </a:lnSpc>
                <a:spcBef>
                  <a:spcPct val="0"/>
                </a:spcBef>
              </a:pPr>
              <a:r>
                <a:rPr lang="en-US" sz="1914" spc="99">
                  <a:solidFill>
                    <a:srgbClr val="FFFFFF"/>
                  </a:solidFill>
                  <a:latin typeface="Glacial Indifference"/>
                </a:rPr>
                <a:t>PROBLEMAS ENCONTRADOS</a:t>
              </a:r>
            </a:p>
          </p:txBody>
        </p:sp>
      </p:grpSp>
      <p:grpSp>
        <p:nvGrpSpPr>
          <p:cNvPr name="Group 17" id="17"/>
          <p:cNvGrpSpPr/>
          <p:nvPr/>
        </p:nvGrpSpPr>
        <p:grpSpPr>
          <a:xfrm rot="0">
            <a:off x="9982543" y="5528390"/>
            <a:ext cx="5326415" cy="837003"/>
            <a:chOff x="0" y="0"/>
            <a:chExt cx="1665833" cy="261772"/>
          </a:xfrm>
        </p:grpSpPr>
        <p:sp>
          <p:nvSpPr>
            <p:cNvPr name="Freeform 18" id="18"/>
            <p:cNvSpPr/>
            <p:nvPr/>
          </p:nvSpPr>
          <p:spPr>
            <a:xfrm flipH="false" flipV="false" rot="0">
              <a:off x="0" y="0"/>
              <a:ext cx="1665833" cy="261772"/>
            </a:xfrm>
            <a:custGeom>
              <a:avLst/>
              <a:gdLst/>
              <a:ahLst/>
              <a:cxnLst/>
              <a:rect r="r" b="b" t="t" l="l"/>
              <a:pathLst>
                <a:path h="261772" w="1665833">
                  <a:moveTo>
                    <a:pt x="10174" y="0"/>
                  </a:moveTo>
                  <a:lnTo>
                    <a:pt x="1655659" y="0"/>
                  </a:lnTo>
                  <a:cubicBezTo>
                    <a:pt x="1658357" y="0"/>
                    <a:pt x="1660945" y="1072"/>
                    <a:pt x="1662853" y="2980"/>
                  </a:cubicBezTo>
                  <a:cubicBezTo>
                    <a:pt x="1664761" y="4888"/>
                    <a:pt x="1665833" y="7476"/>
                    <a:pt x="1665833" y="10174"/>
                  </a:cubicBezTo>
                  <a:lnTo>
                    <a:pt x="1665833" y="251598"/>
                  </a:lnTo>
                  <a:cubicBezTo>
                    <a:pt x="1665833" y="254296"/>
                    <a:pt x="1664761" y="256884"/>
                    <a:pt x="1662853" y="258792"/>
                  </a:cubicBezTo>
                  <a:cubicBezTo>
                    <a:pt x="1660945" y="260700"/>
                    <a:pt x="1658357" y="261772"/>
                    <a:pt x="1655659" y="261772"/>
                  </a:cubicBezTo>
                  <a:lnTo>
                    <a:pt x="10174" y="261772"/>
                  </a:lnTo>
                  <a:cubicBezTo>
                    <a:pt x="7476" y="261772"/>
                    <a:pt x="4888" y="260700"/>
                    <a:pt x="2980" y="258792"/>
                  </a:cubicBezTo>
                  <a:cubicBezTo>
                    <a:pt x="1072" y="256884"/>
                    <a:pt x="0" y="254296"/>
                    <a:pt x="0" y="251598"/>
                  </a:cubicBezTo>
                  <a:lnTo>
                    <a:pt x="0" y="10174"/>
                  </a:lnTo>
                  <a:cubicBezTo>
                    <a:pt x="0" y="7476"/>
                    <a:pt x="1072" y="4888"/>
                    <a:pt x="2980" y="2980"/>
                  </a:cubicBezTo>
                  <a:cubicBezTo>
                    <a:pt x="4888" y="1072"/>
                    <a:pt x="7476" y="0"/>
                    <a:pt x="10174" y="0"/>
                  </a:cubicBezTo>
                  <a:close/>
                </a:path>
              </a:pathLst>
            </a:custGeom>
            <a:solidFill>
              <a:srgbClr val="000000">
                <a:alpha val="0"/>
              </a:srgbClr>
            </a:solidFill>
            <a:ln w="38100" cap="sq">
              <a:solidFill>
                <a:srgbClr val="FFFFFF"/>
              </a:solidFill>
              <a:prstDash val="solid"/>
              <a:miter/>
            </a:ln>
          </p:spPr>
        </p:sp>
        <p:sp>
          <p:nvSpPr>
            <p:cNvPr name="TextBox 19" id="19"/>
            <p:cNvSpPr txBox="true"/>
            <p:nvPr/>
          </p:nvSpPr>
          <p:spPr>
            <a:xfrm>
              <a:off x="0" y="-38100"/>
              <a:ext cx="1665833" cy="299872"/>
            </a:xfrm>
            <a:prstGeom prst="rect">
              <a:avLst/>
            </a:prstGeom>
          </p:spPr>
          <p:txBody>
            <a:bodyPr anchor="ctr" rtlCol="false" tIns="50800" lIns="50800" bIns="50800" rIns="50800"/>
            <a:lstStyle/>
            <a:p>
              <a:pPr algn="ctr" marL="0" indent="0" lvl="1">
                <a:lnSpc>
                  <a:spcPts val="2679"/>
                </a:lnSpc>
                <a:spcBef>
                  <a:spcPct val="0"/>
                </a:spcBef>
              </a:pPr>
              <a:r>
                <a:rPr lang="en-US" sz="1914" spc="99">
                  <a:solidFill>
                    <a:srgbClr val="FFFFFF"/>
                  </a:solidFill>
                  <a:latin typeface="Glacial Indifference"/>
                </a:rPr>
                <a:t>SOLUCIONES</a:t>
              </a:r>
            </a:p>
          </p:txBody>
        </p:sp>
      </p:grpSp>
      <p:grpSp>
        <p:nvGrpSpPr>
          <p:cNvPr name="Group 20" id="20"/>
          <p:cNvGrpSpPr/>
          <p:nvPr/>
        </p:nvGrpSpPr>
        <p:grpSpPr>
          <a:xfrm rot="0">
            <a:off x="9982543" y="6721767"/>
            <a:ext cx="5326415" cy="837003"/>
            <a:chOff x="0" y="0"/>
            <a:chExt cx="1665833" cy="261772"/>
          </a:xfrm>
        </p:grpSpPr>
        <p:sp>
          <p:nvSpPr>
            <p:cNvPr name="Freeform 21" id="21"/>
            <p:cNvSpPr/>
            <p:nvPr/>
          </p:nvSpPr>
          <p:spPr>
            <a:xfrm flipH="false" flipV="false" rot="0">
              <a:off x="0" y="0"/>
              <a:ext cx="1665833" cy="261772"/>
            </a:xfrm>
            <a:custGeom>
              <a:avLst/>
              <a:gdLst/>
              <a:ahLst/>
              <a:cxnLst/>
              <a:rect r="r" b="b" t="t" l="l"/>
              <a:pathLst>
                <a:path h="261772" w="1665833">
                  <a:moveTo>
                    <a:pt x="10174" y="0"/>
                  </a:moveTo>
                  <a:lnTo>
                    <a:pt x="1655659" y="0"/>
                  </a:lnTo>
                  <a:cubicBezTo>
                    <a:pt x="1658357" y="0"/>
                    <a:pt x="1660945" y="1072"/>
                    <a:pt x="1662853" y="2980"/>
                  </a:cubicBezTo>
                  <a:cubicBezTo>
                    <a:pt x="1664761" y="4888"/>
                    <a:pt x="1665833" y="7476"/>
                    <a:pt x="1665833" y="10174"/>
                  </a:cubicBezTo>
                  <a:lnTo>
                    <a:pt x="1665833" y="251598"/>
                  </a:lnTo>
                  <a:cubicBezTo>
                    <a:pt x="1665833" y="254296"/>
                    <a:pt x="1664761" y="256884"/>
                    <a:pt x="1662853" y="258792"/>
                  </a:cubicBezTo>
                  <a:cubicBezTo>
                    <a:pt x="1660945" y="260700"/>
                    <a:pt x="1658357" y="261772"/>
                    <a:pt x="1655659" y="261772"/>
                  </a:cubicBezTo>
                  <a:lnTo>
                    <a:pt x="10174" y="261772"/>
                  </a:lnTo>
                  <a:cubicBezTo>
                    <a:pt x="7476" y="261772"/>
                    <a:pt x="4888" y="260700"/>
                    <a:pt x="2980" y="258792"/>
                  </a:cubicBezTo>
                  <a:cubicBezTo>
                    <a:pt x="1072" y="256884"/>
                    <a:pt x="0" y="254296"/>
                    <a:pt x="0" y="251598"/>
                  </a:cubicBezTo>
                  <a:lnTo>
                    <a:pt x="0" y="10174"/>
                  </a:lnTo>
                  <a:cubicBezTo>
                    <a:pt x="0" y="7476"/>
                    <a:pt x="1072" y="4888"/>
                    <a:pt x="2980" y="2980"/>
                  </a:cubicBezTo>
                  <a:cubicBezTo>
                    <a:pt x="4888" y="1072"/>
                    <a:pt x="7476" y="0"/>
                    <a:pt x="10174" y="0"/>
                  </a:cubicBezTo>
                  <a:close/>
                </a:path>
              </a:pathLst>
            </a:custGeom>
            <a:solidFill>
              <a:srgbClr val="000000">
                <a:alpha val="0"/>
              </a:srgbClr>
            </a:solidFill>
            <a:ln w="38100" cap="sq">
              <a:solidFill>
                <a:srgbClr val="FFFFFF"/>
              </a:solidFill>
              <a:prstDash val="solid"/>
              <a:miter/>
            </a:ln>
          </p:spPr>
        </p:sp>
        <p:sp>
          <p:nvSpPr>
            <p:cNvPr name="TextBox 22" id="22"/>
            <p:cNvSpPr txBox="true"/>
            <p:nvPr/>
          </p:nvSpPr>
          <p:spPr>
            <a:xfrm>
              <a:off x="0" y="-38100"/>
              <a:ext cx="1665833" cy="299872"/>
            </a:xfrm>
            <a:prstGeom prst="rect">
              <a:avLst/>
            </a:prstGeom>
          </p:spPr>
          <p:txBody>
            <a:bodyPr anchor="ctr" rtlCol="false" tIns="50800" lIns="50800" bIns="50800" rIns="50800"/>
            <a:lstStyle/>
            <a:p>
              <a:pPr algn="ctr" marL="0" indent="0" lvl="1">
                <a:lnSpc>
                  <a:spcPts val="2679"/>
                </a:lnSpc>
                <a:spcBef>
                  <a:spcPct val="0"/>
                </a:spcBef>
              </a:pPr>
              <a:r>
                <a:rPr lang="en-US" sz="1914" spc="99">
                  <a:solidFill>
                    <a:srgbClr val="FFFFFF"/>
                  </a:solidFill>
                  <a:latin typeface="Glacial Indifference"/>
                </a:rPr>
                <a:t>LECCIONES APRENDIDAS</a:t>
              </a:r>
            </a:p>
          </p:txBody>
        </p:sp>
      </p:grpSp>
      <p:sp>
        <p:nvSpPr>
          <p:cNvPr name="TextBox 23" id="23"/>
          <p:cNvSpPr txBox="true"/>
          <p:nvPr/>
        </p:nvSpPr>
        <p:spPr>
          <a:xfrm rot="0">
            <a:off x="5320739" y="1442172"/>
            <a:ext cx="7646523" cy="1435281"/>
          </a:xfrm>
          <a:prstGeom prst="rect">
            <a:avLst/>
          </a:prstGeom>
        </p:spPr>
        <p:txBody>
          <a:bodyPr anchor="t" rtlCol="false" tIns="0" lIns="0" bIns="0" rIns="0">
            <a:spAutoFit/>
          </a:bodyPr>
          <a:lstStyle/>
          <a:p>
            <a:pPr algn="ctr" marL="0" indent="0" lvl="0">
              <a:lnSpc>
                <a:spcPts val="11750"/>
              </a:lnSpc>
              <a:spcBef>
                <a:spcPct val="0"/>
              </a:spcBef>
            </a:pPr>
            <a:r>
              <a:rPr lang="en-US" sz="8393" spc="243" strike="noStrike" u="none">
                <a:solidFill>
                  <a:srgbClr val="FFFFFF"/>
                </a:solidFill>
                <a:latin typeface="Etna Sans Serif"/>
              </a:rPr>
              <a:t>CONTENIDO</a:t>
            </a:r>
          </a:p>
        </p:txBody>
      </p:sp>
      <p:sp>
        <p:nvSpPr>
          <p:cNvPr name="Freeform 24" id="24"/>
          <p:cNvSpPr/>
          <p:nvPr/>
        </p:nvSpPr>
        <p:spPr>
          <a:xfrm flipH="false" flipV="false" rot="0">
            <a:off x="-1994461" y="924040"/>
            <a:ext cx="7315200" cy="1316736"/>
          </a:xfrm>
          <a:custGeom>
            <a:avLst/>
            <a:gdLst/>
            <a:ahLst/>
            <a:cxnLst/>
            <a:rect r="r" b="b" t="t" l="l"/>
            <a:pathLst>
              <a:path h="1316736" w="7315200">
                <a:moveTo>
                  <a:pt x="0" y="0"/>
                </a:moveTo>
                <a:lnTo>
                  <a:pt x="7315200" y="0"/>
                </a:lnTo>
                <a:lnTo>
                  <a:pt x="7315200" y="1316736"/>
                </a:lnTo>
                <a:lnTo>
                  <a:pt x="0" y="131673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5" id="25"/>
          <p:cNvSpPr/>
          <p:nvPr/>
        </p:nvSpPr>
        <p:spPr>
          <a:xfrm flipH="true" flipV="false" rot="0">
            <a:off x="12967261" y="8599932"/>
            <a:ext cx="7315200" cy="1316736"/>
          </a:xfrm>
          <a:custGeom>
            <a:avLst/>
            <a:gdLst/>
            <a:ahLst/>
            <a:cxnLst/>
            <a:rect r="r" b="b" t="t" l="l"/>
            <a:pathLst>
              <a:path h="1316736" w="7315200">
                <a:moveTo>
                  <a:pt x="7315200" y="0"/>
                </a:moveTo>
                <a:lnTo>
                  <a:pt x="0" y="0"/>
                </a:lnTo>
                <a:lnTo>
                  <a:pt x="0" y="1316736"/>
                </a:lnTo>
                <a:lnTo>
                  <a:pt x="7315200" y="1316736"/>
                </a:lnTo>
                <a:lnTo>
                  <a:pt x="73152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25000">
              <a:srgbClr val="000000">
                <a:alpha val="100000"/>
              </a:srgbClr>
            </a:gs>
            <a:gs pos="50000">
              <a:srgbClr val="000000">
                <a:alpha val="100000"/>
              </a:srgbClr>
            </a:gs>
            <a:gs pos="75000">
              <a:srgbClr val="091689">
                <a:alpha val="100000"/>
              </a:srgbClr>
            </a:gs>
            <a:gs pos="100000">
              <a:srgbClr val="3820AD">
                <a:alpha val="100000"/>
              </a:srgbClr>
            </a:gs>
          </a:gsLst>
          <a:lin ang="2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438726" y="1508542"/>
            <a:ext cx="7269916" cy="7269916"/>
          </a:xfrm>
          <a:custGeom>
            <a:avLst/>
            <a:gdLst/>
            <a:ahLst/>
            <a:cxnLst/>
            <a:rect r="r" b="b" t="t" l="l"/>
            <a:pathLst>
              <a:path h="7269916" w="7269916">
                <a:moveTo>
                  <a:pt x="0" y="0"/>
                </a:moveTo>
                <a:lnTo>
                  <a:pt x="7269916" y="0"/>
                </a:lnTo>
                <a:lnTo>
                  <a:pt x="7269916" y="7269916"/>
                </a:lnTo>
                <a:lnTo>
                  <a:pt x="0" y="72699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1440747" y="2510573"/>
            <a:ext cx="5265875" cy="5265854"/>
            <a:chOff x="0" y="0"/>
            <a:chExt cx="6350000" cy="6349975"/>
          </a:xfrm>
        </p:grpSpPr>
        <p:sp>
          <p:nvSpPr>
            <p:cNvPr name="Freeform 4" id="4"/>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0" t="0" r="0" b="0"/>
              </a:stretch>
            </a:blipFill>
          </p:spPr>
        </p:sp>
      </p:grpSp>
      <p:sp>
        <p:nvSpPr>
          <p:cNvPr name="Freeform 5" id="5"/>
          <p:cNvSpPr/>
          <p:nvPr/>
        </p:nvSpPr>
        <p:spPr>
          <a:xfrm flipH="false" flipV="false" rot="0">
            <a:off x="-992007" y="8710279"/>
            <a:ext cx="4600806" cy="920161"/>
          </a:xfrm>
          <a:custGeom>
            <a:avLst/>
            <a:gdLst/>
            <a:ahLst/>
            <a:cxnLst/>
            <a:rect r="r" b="b" t="t" l="l"/>
            <a:pathLst>
              <a:path h="920161" w="4600806">
                <a:moveTo>
                  <a:pt x="0" y="0"/>
                </a:moveTo>
                <a:lnTo>
                  <a:pt x="4600806" y="0"/>
                </a:lnTo>
                <a:lnTo>
                  <a:pt x="4600806" y="920162"/>
                </a:lnTo>
                <a:lnTo>
                  <a:pt x="0" y="92016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3401875" y="-160559"/>
            <a:ext cx="3857425" cy="778498"/>
          </a:xfrm>
          <a:custGeom>
            <a:avLst/>
            <a:gdLst/>
            <a:ahLst/>
            <a:cxnLst/>
            <a:rect r="r" b="b" t="t" l="l"/>
            <a:pathLst>
              <a:path h="778498" w="3857425">
                <a:moveTo>
                  <a:pt x="0" y="0"/>
                </a:moveTo>
                <a:lnTo>
                  <a:pt x="3857425" y="0"/>
                </a:lnTo>
                <a:lnTo>
                  <a:pt x="3857425" y="778499"/>
                </a:lnTo>
                <a:lnTo>
                  <a:pt x="0" y="77849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1679306" y="3222190"/>
            <a:ext cx="8759421" cy="1434638"/>
          </a:xfrm>
          <a:prstGeom prst="rect">
            <a:avLst/>
          </a:prstGeom>
        </p:spPr>
        <p:txBody>
          <a:bodyPr anchor="t" rtlCol="false" tIns="0" lIns="0" bIns="0" rIns="0">
            <a:spAutoFit/>
          </a:bodyPr>
          <a:lstStyle/>
          <a:p>
            <a:pPr marL="0" indent="0" lvl="0">
              <a:lnSpc>
                <a:spcPts val="11750"/>
              </a:lnSpc>
              <a:spcBef>
                <a:spcPct val="0"/>
              </a:spcBef>
            </a:pPr>
            <a:r>
              <a:rPr lang="en-US" sz="8393" spc="243" strike="noStrike" u="none">
                <a:solidFill>
                  <a:srgbClr val="FFFFFF"/>
                </a:solidFill>
                <a:latin typeface="Etna Sans Serif"/>
              </a:rPr>
              <a:t>INTRODUCCIÓN</a:t>
            </a:r>
          </a:p>
        </p:txBody>
      </p:sp>
      <p:sp>
        <p:nvSpPr>
          <p:cNvPr name="TextBox 8" id="8"/>
          <p:cNvSpPr txBox="true"/>
          <p:nvPr/>
        </p:nvSpPr>
        <p:spPr>
          <a:xfrm rot="0">
            <a:off x="1679306" y="4698408"/>
            <a:ext cx="8408592" cy="2865393"/>
          </a:xfrm>
          <a:prstGeom prst="rect">
            <a:avLst/>
          </a:prstGeom>
        </p:spPr>
        <p:txBody>
          <a:bodyPr anchor="t" rtlCol="false" tIns="0" lIns="0" bIns="0" rIns="0">
            <a:spAutoFit/>
          </a:bodyPr>
          <a:lstStyle/>
          <a:p>
            <a:pPr algn="just" marL="0" indent="0" lvl="1">
              <a:lnSpc>
                <a:spcPts val="3239"/>
              </a:lnSpc>
              <a:spcBef>
                <a:spcPct val="0"/>
              </a:spcBef>
            </a:pPr>
            <a:r>
              <a:rPr lang="en-US" sz="2314" spc="39">
                <a:solidFill>
                  <a:srgbClr val="FFFFFF"/>
                </a:solidFill>
                <a:latin typeface="Glacial Indifference"/>
              </a:rPr>
              <a:t>El juego de Hundir la Flota es un clásico juego de estrategia naval donde dos jugadores compiten para hundir los barcos del oponente. En esta versión implementada en Python, los jugadores deberán desplegar sus flotas en un tablero y adivinar las coordenadas de los barcos enemigos para hundirlos. ¡Prepárate para desafiar a tus amigos en una batalla naval emocionante y llena de suspense!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33333">
              <a:srgbClr val="091689">
                <a:alpha val="100000"/>
              </a:srgbClr>
            </a:gs>
            <a:gs pos="66667">
              <a:srgbClr val="3820AD">
                <a:alpha val="100000"/>
              </a:srgbClr>
            </a:gs>
            <a:gs pos="100000">
              <a:srgbClr val="000000">
                <a:alpha val="100000"/>
              </a:srgbClr>
            </a:gs>
          </a:gsLst>
          <a:lin ang="2100000"/>
        </a:gradFill>
      </p:bgPr>
    </p:bg>
    <p:spTree>
      <p:nvGrpSpPr>
        <p:cNvPr id="1" name=""/>
        <p:cNvGrpSpPr/>
        <p:nvPr/>
      </p:nvGrpSpPr>
      <p:grpSpPr>
        <a:xfrm>
          <a:off x="0" y="0"/>
          <a:ext cx="0" cy="0"/>
          <a:chOff x="0" y="0"/>
          <a:chExt cx="0" cy="0"/>
        </a:xfrm>
      </p:grpSpPr>
      <p:grpSp>
        <p:nvGrpSpPr>
          <p:cNvPr name="Group 2" id="2"/>
          <p:cNvGrpSpPr/>
          <p:nvPr/>
        </p:nvGrpSpPr>
        <p:grpSpPr>
          <a:xfrm rot="0">
            <a:off x="1704389" y="5571574"/>
            <a:ext cx="2791780" cy="2773239"/>
            <a:chOff x="0" y="0"/>
            <a:chExt cx="831192" cy="825671"/>
          </a:xfrm>
        </p:grpSpPr>
        <p:sp>
          <p:nvSpPr>
            <p:cNvPr name="Freeform 3" id="3"/>
            <p:cNvSpPr/>
            <p:nvPr/>
          </p:nvSpPr>
          <p:spPr>
            <a:xfrm flipH="false" flipV="false" rot="0">
              <a:off x="0" y="0"/>
              <a:ext cx="831192" cy="825672"/>
            </a:xfrm>
            <a:custGeom>
              <a:avLst/>
              <a:gdLst/>
              <a:ahLst/>
              <a:cxnLst/>
              <a:rect r="r" b="b" t="t" l="l"/>
              <a:pathLst>
                <a:path h="825672" w="831192">
                  <a:moveTo>
                    <a:pt x="19412" y="0"/>
                  </a:moveTo>
                  <a:lnTo>
                    <a:pt x="811780" y="0"/>
                  </a:lnTo>
                  <a:cubicBezTo>
                    <a:pt x="822501" y="0"/>
                    <a:pt x="831192" y="8691"/>
                    <a:pt x="831192" y="19412"/>
                  </a:cubicBezTo>
                  <a:lnTo>
                    <a:pt x="831192" y="806260"/>
                  </a:lnTo>
                  <a:cubicBezTo>
                    <a:pt x="831192" y="811408"/>
                    <a:pt x="829146" y="816346"/>
                    <a:pt x="825506" y="819986"/>
                  </a:cubicBezTo>
                  <a:cubicBezTo>
                    <a:pt x="821866" y="823626"/>
                    <a:pt x="816928" y="825672"/>
                    <a:pt x="811780" y="825672"/>
                  </a:cubicBezTo>
                  <a:lnTo>
                    <a:pt x="19412" y="825672"/>
                  </a:lnTo>
                  <a:cubicBezTo>
                    <a:pt x="14263" y="825672"/>
                    <a:pt x="9326" y="823626"/>
                    <a:pt x="5686" y="819986"/>
                  </a:cubicBezTo>
                  <a:cubicBezTo>
                    <a:pt x="2045" y="816346"/>
                    <a:pt x="0" y="811408"/>
                    <a:pt x="0" y="806260"/>
                  </a:cubicBezTo>
                  <a:lnTo>
                    <a:pt x="0" y="19412"/>
                  </a:lnTo>
                  <a:cubicBezTo>
                    <a:pt x="0" y="14263"/>
                    <a:pt x="2045" y="9326"/>
                    <a:pt x="5686" y="5686"/>
                  </a:cubicBezTo>
                  <a:cubicBezTo>
                    <a:pt x="9326" y="2045"/>
                    <a:pt x="14263" y="0"/>
                    <a:pt x="19412" y="0"/>
                  </a:cubicBezTo>
                  <a:close/>
                </a:path>
              </a:pathLst>
            </a:custGeom>
            <a:solidFill>
              <a:srgbClr val="000000">
                <a:alpha val="0"/>
              </a:srgbClr>
            </a:solidFill>
            <a:ln w="38100" cap="sq">
              <a:solidFill>
                <a:srgbClr val="FFFFFF"/>
              </a:solidFill>
              <a:prstDash val="solid"/>
              <a:miter/>
            </a:ln>
          </p:spPr>
        </p:sp>
        <p:sp>
          <p:nvSpPr>
            <p:cNvPr name="TextBox 4" id="4"/>
            <p:cNvSpPr txBox="true"/>
            <p:nvPr/>
          </p:nvSpPr>
          <p:spPr>
            <a:xfrm>
              <a:off x="0" y="-28575"/>
              <a:ext cx="831192" cy="854246"/>
            </a:xfrm>
            <a:prstGeom prst="rect">
              <a:avLst/>
            </a:prstGeom>
          </p:spPr>
          <p:txBody>
            <a:bodyPr anchor="ctr" rtlCol="false" tIns="50800" lIns="50800" bIns="50800" rIns="50800"/>
            <a:lstStyle/>
            <a:p>
              <a:pPr algn="ctr" marL="0" indent="0" lvl="1">
                <a:lnSpc>
                  <a:spcPts val="2259"/>
                </a:lnSpc>
                <a:spcBef>
                  <a:spcPct val="0"/>
                </a:spcBef>
              </a:pPr>
              <a:r>
                <a:rPr lang="en-US" sz="1614" spc="83">
                  <a:solidFill>
                    <a:srgbClr val="FFFFFF"/>
                  </a:solidFill>
                  <a:latin typeface="Glacial Indifference"/>
                </a:rPr>
                <a:t>SE UTILIZA UNA CLASE PARA DEFINIR LOS METODOS DEL JUEGO PARA TENER UN ORDEN LOGICO </a:t>
              </a:r>
            </a:p>
          </p:txBody>
        </p:sp>
      </p:grpSp>
      <p:sp>
        <p:nvSpPr>
          <p:cNvPr name="TextBox 5" id="5"/>
          <p:cNvSpPr txBox="true"/>
          <p:nvPr/>
        </p:nvSpPr>
        <p:spPr>
          <a:xfrm rot="0">
            <a:off x="1687163" y="1416064"/>
            <a:ext cx="7485242" cy="1019791"/>
          </a:xfrm>
          <a:prstGeom prst="rect">
            <a:avLst/>
          </a:prstGeom>
        </p:spPr>
        <p:txBody>
          <a:bodyPr anchor="t" rtlCol="false" tIns="0" lIns="0" bIns="0" rIns="0">
            <a:spAutoFit/>
          </a:bodyPr>
          <a:lstStyle/>
          <a:p>
            <a:pPr algn="l" marL="0" indent="0" lvl="0">
              <a:lnSpc>
                <a:spcPts val="8366"/>
              </a:lnSpc>
              <a:spcBef>
                <a:spcPct val="0"/>
              </a:spcBef>
            </a:pPr>
            <a:r>
              <a:rPr lang="en-US" sz="5975" spc="173">
                <a:solidFill>
                  <a:srgbClr val="FFFFFF"/>
                </a:solidFill>
                <a:latin typeface="Etna Sans Serif"/>
              </a:rPr>
              <a:t>ESTRUCTURA </a:t>
            </a:r>
          </a:p>
        </p:txBody>
      </p:sp>
      <p:grpSp>
        <p:nvGrpSpPr>
          <p:cNvPr name="Group 6" id="6"/>
          <p:cNvGrpSpPr>
            <a:grpSpLocks noChangeAspect="true"/>
          </p:cNvGrpSpPr>
          <p:nvPr/>
        </p:nvGrpSpPr>
        <p:grpSpPr>
          <a:xfrm rot="0">
            <a:off x="10498055" y="0"/>
            <a:ext cx="15051364" cy="10287000"/>
            <a:chOff x="0" y="0"/>
            <a:chExt cx="5508856" cy="3765081"/>
          </a:xfrm>
        </p:grpSpPr>
        <p:sp>
          <p:nvSpPr>
            <p:cNvPr name="Freeform 7" id="7"/>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solidFill>
              <a:srgbClr val="F1945B"/>
            </a:solidFill>
          </p:spPr>
        </p:sp>
        <p:sp>
          <p:nvSpPr>
            <p:cNvPr name="Freeform 8" id="8"/>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blipFill>
              <a:blip r:embed="rId2"/>
              <a:stretch>
                <a:fillRect l="-1291" t="0" r="-1291" b="0"/>
              </a:stretch>
            </a:blipFill>
          </p:spPr>
        </p:sp>
      </p:grpSp>
      <p:sp>
        <p:nvSpPr>
          <p:cNvPr name="Freeform 9" id="9"/>
          <p:cNvSpPr/>
          <p:nvPr/>
        </p:nvSpPr>
        <p:spPr>
          <a:xfrm flipH="true" flipV="false" rot="3563936">
            <a:off x="13368486" y="9179128"/>
            <a:ext cx="4932097" cy="887777"/>
          </a:xfrm>
          <a:custGeom>
            <a:avLst/>
            <a:gdLst/>
            <a:ahLst/>
            <a:cxnLst/>
            <a:rect r="r" b="b" t="t" l="l"/>
            <a:pathLst>
              <a:path h="887777" w="4932097">
                <a:moveTo>
                  <a:pt x="4932098" y="0"/>
                </a:moveTo>
                <a:lnTo>
                  <a:pt x="0" y="0"/>
                </a:lnTo>
                <a:lnTo>
                  <a:pt x="0" y="887778"/>
                </a:lnTo>
                <a:lnTo>
                  <a:pt x="4932098" y="887778"/>
                </a:lnTo>
                <a:lnTo>
                  <a:pt x="4932098"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true" rot="3563936">
            <a:off x="8558745" y="208598"/>
            <a:ext cx="4932097" cy="887777"/>
          </a:xfrm>
          <a:custGeom>
            <a:avLst/>
            <a:gdLst/>
            <a:ahLst/>
            <a:cxnLst/>
            <a:rect r="r" b="b" t="t" l="l"/>
            <a:pathLst>
              <a:path h="887777" w="4932097">
                <a:moveTo>
                  <a:pt x="0" y="887778"/>
                </a:moveTo>
                <a:lnTo>
                  <a:pt x="4932097" y="887778"/>
                </a:lnTo>
                <a:lnTo>
                  <a:pt x="4932097" y="0"/>
                </a:lnTo>
                <a:lnTo>
                  <a:pt x="0" y="0"/>
                </a:lnTo>
                <a:lnTo>
                  <a:pt x="0" y="88777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2527131" y="3863232"/>
            <a:ext cx="912996" cy="1019791"/>
          </a:xfrm>
          <a:prstGeom prst="rect">
            <a:avLst/>
          </a:prstGeom>
        </p:spPr>
        <p:txBody>
          <a:bodyPr anchor="t" rtlCol="false" tIns="0" lIns="0" bIns="0" rIns="0">
            <a:spAutoFit/>
          </a:bodyPr>
          <a:lstStyle/>
          <a:p>
            <a:pPr algn="ctr" marL="0" indent="0" lvl="0">
              <a:lnSpc>
                <a:spcPts val="8366"/>
              </a:lnSpc>
              <a:spcBef>
                <a:spcPct val="0"/>
              </a:spcBef>
            </a:pPr>
            <a:r>
              <a:rPr lang="en-US" sz="5975" spc="173">
                <a:solidFill>
                  <a:srgbClr val="FFFFFF"/>
                </a:solidFill>
                <a:latin typeface="Etna Sans Serif"/>
              </a:rPr>
              <a:t>01</a:t>
            </a:r>
          </a:p>
        </p:txBody>
      </p:sp>
      <p:grpSp>
        <p:nvGrpSpPr>
          <p:cNvPr name="Group 12" id="12"/>
          <p:cNvGrpSpPr/>
          <p:nvPr/>
        </p:nvGrpSpPr>
        <p:grpSpPr>
          <a:xfrm rot="0">
            <a:off x="4958154" y="5571574"/>
            <a:ext cx="2791780" cy="2773239"/>
            <a:chOff x="0" y="0"/>
            <a:chExt cx="831192" cy="825671"/>
          </a:xfrm>
        </p:grpSpPr>
        <p:sp>
          <p:nvSpPr>
            <p:cNvPr name="Freeform 13" id="13"/>
            <p:cNvSpPr/>
            <p:nvPr/>
          </p:nvSpPr>
          <p:spPr>
            <a:xfrm flipH="false" flipV="false" rot="0">
              <a:off x="0" y="0"/>
              <a:ext cx="831192" cy="825672"/>
            </a:xfrm>
            <a:custGeom>
              <a:avLst/>
              <a:gdLst/>
              <a:ahLst/>
              <a:cxnLst/>
              <a:rect r="r" b="b" t="t" l="l"/>
              <a:pathLst>
                <a:path h="825672" w="831192">
                  <a:moveTo>
                    <a:pt x="19412" y="0"/>
                  </a:moveTo>
                  <a:lnTo>
                    <a:pt x="811780" y="0"/>
                  </a:lnTo>
                  <a:cubicBezTo>
                    <a:pt x="822501" y="0"/>
                    <a:pt x="831192" y="8691"/>
                    <a:pt x="831192" y="19412"/>
                  </a:cubicBezTo>
                  <a:lnTo>
                    <a:pt x="831192" y="806260"/>
                  </a:lnTo>
                  <a:cubicBezTo>
                    <a:pt x="831192" y="811408"/>
                    <a:pt x="829146" y="816346"/>
                    <a:pt x="825506" y="819986"/>
                  </a:cubicBezTo>
                  <a:cubicBezTo>
                    <a:pt x="821866" y="823626"/>
                    <a:pt x="816928" y="825672"/>
                    <a:pt x="811780" y="825672"/>
                  </a:cubicBezTo>
                  <a:lnTo>
                    <a:pt x="19412" y="825672"/>
                  </a:lnTo>
                  <a:cubicBezTo>
                    <a:pt x="14263" y="825672"/>
                    <a:pt x="9326" y="823626"/>
                    <a:pt x="5686" y="819986"/>
                  </a:cubicBezTo>
                  <a:cubicBezTo>
                    <a:pt x="2045" y="816346"/>
                    <a:pt x="0" y="811408"/>
                    <a:pt x="0" y="806260"/>
                  </a:cubicBezTo>
                  <a:lnTo>
                    <a:pt x="0" y="19412"/>
                  </a:lnTo>
                  <a:cubicBezTo>
                    <a:pt x="0" y="14263"/>
                    <a:pt x="2045" y="9326"/>
                    <a:pt x="5686" y="5686"/>
                  </a:cubicBezTo>
                  <a:cubicBezTo>
                    <a:pt x="9326" y="2045"/>
                    <a:pt x="14263" y="0"/>
                    <a:pt x="19412" y="0"/>
                  </a:cubicBezTo>
                  <a:close/>
                </a:path>
              </a:pathLst>
            </a:custGeom>
            <a:solidFill>
              <a:srgbClr val="000000">
                <a:alpha val="0"/>
              </a:srgbClr>
            </a:solidFill>
            <a:ln w="38100" cap="sq">
              <a:solidFill>
                <a:srgbClr val="FFFFFF"/>
              </a:solidFill>
              <a:prstDash val="solid"/>
              <a:miter/>
            </a:ln>
          </p:spPr>
        </p:sp>
        <p:sp>
          <p:nvSpPr>
            <p:cNvPr name="TextBox 14" id="14"/>
            <p:cNvSpPr txBox="true"/>
            <p:nvPr/>
          </p:nvSpPr>
          <p:spPr>
            <a:xfrm>
              <a:off x="0" y="-28575"/>
              <a:ext cx="831192" cy="854246"/>
            </a:xfrm>
            <a:prstGeom prst="rect">
              <a:avLst/>
            </a:prstGeom>
          </p:spPr>
          <p:txBody>
            <a:bodyPr anchor="ctr" rtlCol="false" tIns="50800" lIns="50800" bIns="50800" rIns="50800"/>
            <a:lstStyle/>
            <a:p>
              <a:pPr algn="ctr" marL="0" indent="0" lvl="1">
                <a:lnSpc>
                  <a:spcPts val="2259"/>
                </a:lnSpc>
                <a:spcBef>
                  <a:spcPct val="0"/>
                </a:spcBef>
              </a:pPr>
              <a:r>
                <a:rPr lang="en-US" sz="1614" spc="83">
                  <a:solidFill>
                    <a:srgbClr val="FFFFFF"/>
                  </a:solidFill>
                  <a:latin typeface="Glacial Indifference"/>
                </a:rPr>
                <a:t>DENTRO DE LA CLASE SE CREAN LAS FUNCIONES CON LA LÓGICA Y LA ESTRUCTURA DEL JUEGO</a:t>
              </a:r>
            </a:p>
          </p:txBody>
        </p:sp>
      </p:grpSp>
      <p:sp>
        <p:nvSpPr>
          <p:cNvPr name="TextBox 15" id="15"/>
          <p:cNvSpPr txBox="true"/>
          <p:nvPr/>
        </p:nvSpPr>
        <p:spPr>
          <a:xfrm rot="0">
            <a:off x="5780895" y="3863232"/>
            <a:ext cx="912996" cy="1019791"/>
          </a:xfrm>
          <a:prstGeom prst="rect">
            <a:avLst/>
          </a:prstGeom>
        </p:spPr>
        <p:txBody>
          <a:bodyPr anchor="t" rtlCol="false" tIns="0" lIns="0" bIns="0" rIns="0">
            <a:spAutoFit/>
          </a:bodyPr>
          <a:lstStyle/>
          <a:p>
            <a:pPr algn="ctr" marL="0" indent="0" lvl="0">
              <a:lnSpc>
                <a:spcPts val="8366"/>
              </a:lnSpc>
              <a:spcBef>
                <a:spcPct val="0"/>
              </a:spcBef>
            </a:pPr>
            <a:r>
              <a:rPr lang="en-US" sz="5975" spc="173">
                <a:solidFill>
                  <a:srgbClr val="FFFFFF"/>
                </a:solidFill>
                <a:latin typeface="Etna Sans Serif"/>
              </a:rPr>
              <a:t>02</a:t>
            </a:r>
          </a:p>
        </p:txBody>
      </p:sp>
      <p:grpSp>
        <p:nvGrpSpPr>
          <p:cNvPr name="Group 16" id="16"/>
          <p:cNvGrpSpPr/>
          <p:nvPr/>
        </p:nvGrpSpPr>
        <p:grpSpPr>
          <a:xfrm rot="0">
            <a:off x="8233013" y="5571574"/>
            <a:ext cx="2791780" cy="2773239"/>
            <a:chOff x="0" y="0"/>
            <a:chExt cx="831192" cy="825671"/>
          </a:xfrm>
        </p:grpSpPr>
        <p:sp>
          <p:nvSpPr>
            <p:cNvPr name="Freeform 17" id="17"/>
            <p:cNvSpPr/>
            <p:nvPr/>
          </p:nvSpPr>
          <p:spPr>
            <a:xfrm flipH="false" flipV="false" rot="0">
              <a:off x="0" y="0"/>
              <a:ext cx="831192" cy="825672"/>
            </a:xfrm>
            <a:custGeom>
              <a:avLst/>
              <a:gdLst/>
              <a:ahLst/>
              <a:cxnLst/>
              <a:rect r="r" b="b" t="t" l="l"/>
              <a:pathLst>
                <a:path h="825672" w="831192">
                  <a:moveTo>
                    <a:pt x="19412" y="0"/>
                  </a:moveTo>
                  <a:lnTo>
                    <a:pt x="811780" y="0"/>
                  </a:lnTo>
                  <a:cubicBezTo>
                    <a:pt x="822501" y="0"/>
                    <a:pt x="831192" y="8691"/>
                    <a:pt x="831192" y="19412"/>
                  </a:cubicBezTo>
                  <a:lnTo>
                    <a:pt x="831192" y="806260"/>
                  </a:lnTo>
                  <a:cubicBezTo>
                    <a:pt x="831192" y="811408"/>
                    <a:pt x="829146" y="816346"/>
                    <a:pt x="825506" y="819986"/>
                  </a:cubicBezTo>
                  <a:cubicBezTo>
                    <a:pt x="821866" y="823626"/>
                    <a:pt x="816928" y="825672"/>
                    <a:pt x="811780" y="825672"/>
                  </a:cubicBezTo>
                  <a:lnTo>
                    <a:pt x="19412" y="825672"/>
                  </a:lnTo>
                  <a:cubicBezTo>
                    <a:pt x="14263" y="825672"/>
                    <a:pt x="9326" y="823626"/>
                    <a:pt x="5686" y="819986"/>
                  </a:cubicBezTo>
                  <a:cubicBezTo>
                    <a:pt x="2045" y="816346"/>
                    <a:pt x="0" y="811408"/>
                    <a:pt x="0" y="806260"/>
                  </a:cubicBezTo>
                  <a:lnTo>
                    <a:pt x="0" y="19412"/>
                  </a:lnTo>
                  <a:cubicBezTo>
                    <a:pt x="0" y="14263"/>
                    <a:pt x="2045" y="9326"/>
                    <a:pt x="5686" y="5686"/>
                  </a:cubicBezTo>
                  <a:cubicBezTo>
                    <a:pt x="9326" y="2045"/>
                    <a:pt x="14263" y="0"/>
                    <a:pt x="19412" y="0"/>
                  </a:cubicBezTo>
                  <a:close/>
                </a:path>
              </a:pathLst>
            </a:custGeom>
            <a:solidFill>
              <a:srgbClr val="000000">
                <a:alpha val="0"/>
              </a:srgbClr>
            </a:solidFill>
            <a:ln w="38100" cap="sq">
              <a:solidFill>
                <a:srgbClr val="FFFFFF"/>
              </a:solidFill>
              <a:prstDash val="solid"/>
              <a:miter/>
            </a:ln>
          </p:spPr>
        </p:sp>
        <p:sp>
          <p:nvSpPr>
            <p:cNvPr name="TextBox 18" id="18"/>
            <p:cNvSpPr txBox="true"/>
            <p:nvPr/>
          </p:nvSpPr>
          <p:spPr>
            <a:xfrm>
              <a:off x="0" y="-28575"/>
              <a:ext cx="831192" cy="854246"/>
            </a:xfrm>
            <a:prstGeom prst="rect">
              <a:avLst/>
            </a:prstGeom>
          </p:spPr>
          <p:txBody>
            <a:bodyPr anchor="ctr" rtlCol="false" tIns="50800" lIns="50800" bIns="50800" rIns="50800"/>
            <a:lstStyle/>
            <a:p>
              <a:pPr algn="ctr">
                <a:lnSpc>
                  <a:spcPts val="2259"/>
                </a:lnSpc>
              </a:pPr>
              <a:r>
                <a:rPr lang="en-US" sz="1614" spc="83">
                  <a:solidFill>
                    <a:srgbClr val="FFFFFF"/>
                  </a:solidFill>
                  <a:latin typeface="Glacial Indifference"/>
                </a:rPr>
                <a:t>LAS LIBRERIAS IMPORTADAS SON NUMPY,  COLORAMA, IPYTHON(CLEAR CONSOLE), TIME.</a:t>
              </a:r>
            </a:p>
            <a:p>
              <a:pPr algn="ctr" marL="0" indent="0" lvl="1">
                <a:lnSpc>
                  <a:spcPts val="2259"/>
                </a:lnSpc>
                <a:spcBef>
                  <a:spcPct val="0"/>
                </a:spcBef>
              </a:pPr>
              <a:r>
                <a:rPr lang="en-US" sz="1614" spc="83">
                  <a:solidFill>
                    <a:srgbClr val="FFFFFF"/>
                  </a:solidFill>
                  <a:latin typeface="Glacial Indifference"/>
                </a:rPr>
                <a:t>LAS VARIBLES QUEDAN DEFINIDAS DENTRO DE LA MISMA CLASE.</a:t>
              </a:r>
            </a:p>
          </p:txBody>
        </p:sp>
      </p:grpSp>
      <p:sp>
        <p:nvSpPr>
          <p:cNvPr name="TextBox 19" id="19"/>
          <p:cNvSpPr txBox="true"/>
          <p:nvPr/>
        </p:nvSpPr>
        <p:spPr>
          <a:xfrm rot="0">
            <a:off x="9055755" y="3863232"/>
            <a:ext cx="912996" cy="1019791"/>
          </a:xfrm>
          <a:prstGeom prst="rect">
            <a:avLst/>
          </a:prstGeom>
        </p:spPr>
        <p:txBody>
          <a:bodyPr anchor="t" rtlCol="false" tIns="0" lIns="0" bIns="0" rIns="0">
            <a:spAutoFit/>
          </a:bodyPr>
          <a:lstStyle/>
          <a:p>
            <a:pPr algn="ctr" marL="0" indent="0" lvl="0">
              <a:lnSpc>
                <a:spcPts val="8366"/>
              </a:lnSpc>
              <a:spcBef>
                <a:spcPct val="0"/>
              </a:spcBef>
            </a:pPr>
            <a:r>
              <a:rPr lang="en-US" sz="5975" spc="173">
                <a:solidFill>
                  <a:srgbClr val="FFFFFF"/>
                </a:solidFill>
                <a:latin typeface="Etna Sans Serif"/>
              </a:rPr>
              <a:t>03</a:t>
            </a:r>
          </a:p>
        </p:txBody>
      </p:sp>
      <p:grpSp>
        <p:nvGrpSpPr>
          <p:cNvPr name="Group 20" id="20"/>
          <p:cNvGrpSpPr/>
          <p:nvPr/>
        </p:nvGrpSpPr>
        <p:grpSpPr>
          <a:xfrm rot="0">
            <a:off x="1704389" y="4883023"/>
            <a:ext cx="2791780" cy="580007"/>
            <a:chOff x="0" y="0"/>
            <a:chExt cx="831192" cy="172684"/>
          </a:xfrm>
        </p:grpSpPr>
        <p:sp>
          <p:nvSpPr>
            <p:cNvPr name="Freeform 21" id="21"/>
            <p:cNvSpPr/>
            <p:nvPr/>
          </p:nvSpPr>
          <p:spPr>
            <a:xfrm flipH="false" flipV="false" rot="0">
              <a:off x="0" y="0"/>
              <a:ext cx="831192" cy="172684"/>
            </a:xfrm>
            <a:custGeom>
              <a:avLst/>
              <a:gdLst/>
              <a:ahLst/>
              <a:cxnLst/>
              <a:rect r="r" b="b" t="t" l="l"/>
              <a:pathLst>
                <a:path h="172684" w="831192">
                  <a:moveTo>
                    <a:pt x="19412" y="0"/>
                  </a:moveTo>
                  <a:lnTo>
                    <a:pt x="811780" y="0"/>
                  </a:lnTo>
                  <a:cubicBezTo>
                    <a:pt x="822501" y="0"/>
                    <a:pt x="831192" y="8691"/>
                    <a:pt x="831192" y="19412"/>
                  </a:cubicBezTo>
                  <a:lnTo>
                    <a:pt x="831192" y="153273"/>
                  </a:lnTo>
                  <a:cubicBezTo>
                    <a:pt x="831192" y="158421"/>
                    <a:pt x="829146" y="163358"/>
                    <a:pt x="825506" y="166999"/>
                  </a:cubicBezTo>
                  <a:cubicBezTo>
                    <a:pt x="821866" y="170639"/>
                    <a:pt x="816928" y="172684"/>
                    <a:pt x="811780" y="172684"/>
                  </a:cubicBezTo>
                  <a:lnTo>
                    <a:pt x="19412" y="172684"/>
                  </a:lnTo>
                  <a:cubicBezTo>
                    <a:pt x="14263" y="172684"/>
                    <a:pt x="9326" y="170639"/>
                    <a:pt x="5686" y="166999"/>
                  </a:cubicBezTo>
                  <a:cubicBezTo>
                    <a:pt x="2045" y="163358"/>
                    <a:pt x="0" y="158421"/>
                    <a:pt x="0" y="153273"/>
                  </a:cubicBezTo>
                  <a:lnTo>
                    <a:pt x="0" y="19412"/>
                  </a:lnTo>
                  <a:cubicBezTo>
                    <a:pt x="0" y="14263"/>
                    <a:pt x="2045" y="9326"/>
                    <a:pt x="5686" y="5686"/>
                  </a:cubicBezTo>
                  <a:cubicBezTo>
                    <a:pt x="9326" y="2045"/>
                    <a:pt x="14263" y="0"/>
                    <a:pt x="19412" y="0"/>
                  </a:cubicBezTo>
                  <a:close/>
                </a:path>
              </a:pathLst>
            </a:custGeom>
            <a:solidFill>
              <a:srgbClr val="000000">
                <a:alpha val="0"/>
              </a:srgbClr>
            </a:solidFill>
            <a:ln w="38100" cap="sq">
              <a:solidFill>
                <a:srgbClr val="FFFFFF"/>
              </a:solidFill>
              <a:prstDash val="solid"/>
              <a:miter/>
            </a:ln>
          </p:spPr>
        </p:sp>
        <p:sp>
          <p:nvSpPr>
            <p:cNvPr name="TextBox 22" id="22"/>
            <p:cNvSpPr txBox="true"/>
            <p:nvPr/>
          </p:nvSpPr>
          <p:spPr>
            <a:xfrm>
              <a:off x="0" y="-28575"/>
              <a:ext cx="831192" cy="201259"/>
            </a:xfrm>
            <a:prstGeom prst="rect">
              <a:avLst/>
            </a:prstGeom>
          </p:spPr>
          <p:txBody>
            <a:bodyPr anchor="ctr" rtlCol="false" tIns="50800" lIns="50800" bIns="50800" rIns="50800"/>
            <a:lstStyle/>
            <a:p>
              <a:pPr algn="ctr" marL="0" indent="0" lvl="1">
                <a:lnSpc>
                  <a:spcPts val="2259"/>
                </a:lnSpc>
                <a:spcBef>
                  <a:spcPct val="0"/>
                </a:spcBef>
              </a:pPr>
              <a:r>
                <a:rPr lang="en-US" sz="1614" spc="83">
                  <a:solidFill>
                    <a:srgbClr val="FFFFFF"/>
                  </a:solidFill>
                  <a:latin typeface="Glacial Indifference"/>
                </a:rPr>
                <a:t>USO DE CLASES </a:t>
              </a:r>
            </a:p>
          </p:txBody>
        </p:sp>
      </p:grpSp>
      <p:grpSp>
        <p:nvGrpSpPr>
          <p:cNvPr name="Group 23" id="23"/>
          <p:cNvGrpSpPr/>
          <p:nvPr/>
        </p:nvGrpSpPr>
        <p:grpSpPr>
          <a:xfrm rot="0">
            <a:off x="4958154" y="4883023"/>
            <a:ext cx="2791780" cy="580007"/>
            <a:chOff x="0" y="0"/>
            <a:chExt cx="831192" cy="172684"/>
          </a:xfrm>
        </p:grpSpPr>
        <p:sp>
          <p:nvSpPr>
            <p:cNvPr name="Freeform 24" id="24"/>
            <p:cNvSpPr/>
            <p:nvPr/>
          </p:nvSpPr>
          <p:spPr>
            <a:xfrm flipH="false" flipV="false" rot="0">
              <a:off x="0" y="0"/>
              <a:ext cx="831192" cy="172684"/>
            </a:xfrm>
            <a:custGeom>
              <a:avLst/>
              <a:gdLst/>
              <a:ahLst/>
              <a:cxnLst/>
              <a:rect r="r" b="b" t="t" l="l"/>
              <a:pathLst>
                <a:path h="172684" w="831192">
                  <a:moveTo>
                    <a:pt x="19412" y="0"/>
                  </a:moveTo>
                  <a:lnTo>
                    <a:pt x="811780" y="0"/>
                  </a:lnTo>
                  <a:cubicBezTo>
                    <a:pt x="822501" y="0"/>
                    <a:pt x="831192" y="8691"/>
                    <a:pt x="831192" y="19412"/>
                  </a:cubicBezTo>
                  <a:lnTo>
                    <a:pt x="831192" y="153273"/>
                  </a:lnTo>
                  <a:cubicBezTo>
                    <a:pt x="831192" y="158421"/>
                    <a:pt x="829146" y="163358"/>
                    <a:pt x="825506" y="166999"/>
                  </a:cubicBezTo>
                  <a:cubicBezTo>
                    <a:pt x="821866" y="170639"/>
                    <a:pt x="816928" y="172684"/>
                    <a:pt x="811780" y="172684"/>
                  </a:cubicBezTo>
                  <a:lnTo>
                    <a:pt x="19412" y="172684"/>
                  </a:lnTo>
                  <a:cubicBezTo>
                    <a:pt x="14263" y="172684"/>
                    <a:pt x="9326" y="170639"/>
                    <a:pt x="5686" y="166999"/>
                  </a:cubicBezTo>
                  <a:cubicBezTo>
                    <a:pt x="2045" y="163358"/>
                    <a:pt x="0" y="158421"/>
                    <a:pt x="0" y="153273"/>
                  </a:cubicBezTo>
                  <a:lnTo>
                    <a:pt x="0" y="19412"/>
                  </a:lnTo>
                  <a:cubicBezTo>
                    <a:pt x="0" y="14263"/>
                    <a:pt x="2045" y="9326"/>
                    <a:pt x="5686" y="5686"/>
                  </a:cubicBezTo>
                  <a:cubicBezTo>
                    <a:pt x="9326" y="2045"/>
                    <a:pt x="14263" y="0"/>
                    <a:pt x="19412" y="0"/>
                  </a:cubicBezTo>
                  <a:close/>
                </a:path>
              </a:pathLst>
            </a:custGeom>
            <a:solidFill>
              <a:srgbClr val="000000">
                <a:alpha val="0"/>
              </a:srgbClr>
            </a:solidFill>
            <a:ln w="38100" cap="sq">
              <a:solidFill>
                <a:srgbClr val="FFFFFF"/>
              </a:solidFill>
              <a:prstDash val="solid"/>
              <a:miter/>
            </a:ln>
          </p:spPr>
        </p:sp>
        <p:sp>
          <p:nvSpPr>
            <p:cNvPr name="TextBox 25" id="25"/>
            <p:cNvSpPr txBox="true"/>
            <p:nvPr/>
          </p:nvSpPr>
          <p:spPr>
            <a:xfrm>
              <a:off x="0" y="-28575"/>
              <a:ext cx="831192" cy="201259"/>
            </a:xfrm>
            <a:prstGeom prst="rect">
              <a:avLst/>
            </a:prstGeom>
          </p:spPr>
          <p:txBody>
            <a:bodyPr anchor="ctr" rtlCol="false" tIns="50800" lIns="50800" bIns="50800" rIns="50800"/>
            <a:lstStyle/>
            <a:p>
              <a:pPr algn="ctr" marL="0" indent="0" lvl="1">
                <a:lnSpc>
                  <a:spcPts val="2259"/>
                </a:lnSpc>
                <a:spcBef>
                  <a:spcPct val="0"/>
                </a:spcBef>
              </a:pPr>
              <a:r>
                <a:rPr lang="en-US" sz="1614" spc="83">
                  <a:solidFill>
                    <a:srgbClr val="FFFFFF"/>
                  </a:solidFill>
                  <a:latin typeface="Glacial Indifference"/>
                </a:rPr>
                <a:t>FUNCIONES </a:t>
              </a:r>
            </a:p>
          </p:txBody>
        </p:sp>
      </p:grpSp>
      <p:grpSp>
        <p:nvGrpSpPr>
          <p:cNvPr name="Group 26" id="26"/>
          <p:cNvGrpSpPr/>
          <p:nvPr/>
        </p:nvGrpSpPr>
        <p:grpSpPr>
          <a:xfrm rot="0">
            <a:off x="8233013" y="4883023"/>
            <a:ext cx="2791780" cy="580007"/>
            <a:chOff x="0" y="0"/>
            <a:chExt cx="831192" cy="172684"/>
          </a:xfrm>
        </p:grpSpPr>
        <p:sp>
          <p:nvSpPr>
            <p:cNvPr name="Freeform 27" id="27"/>
            <p:cNvSpPr/>
            <p:nvPr/>
          </p:nvSpPr>
          <p:spPr>
            <a:xfrm flipH="false" flipV="false" rot="0">
              <a:off x="0" y="0"/>
              <a:ext cx="831192" cy="172684"/>
            </a:xfrm>
            <a:custGeom>
              <a:avLst/>
              <a:gdLst/>
              <a:ahLst/>
              <a:cxnLst/>
              <a:rect r="r" b="b" t="t" l="l"/>
              <a:pathLst>
                <a:path h="172684" w="831192">
                  <a:moveTo>
                    <a:pt x="19412" y="0"/>
                  </a:moveTo>
                  <a:lnTo>
                    <a:pt x="811780" y="0"/>
                  </a:lnTo>
                  <a:cubicBezTo>
                    <a:pt x="822501" y="0"/>
                    <a:pt x="831192" y="8691"/>
                    <a:pt x="831192" y="19412"/>
                  </a:cubicBezTo>
                  <a:lnTo>
                    <a:pt x="831192" y="153273"/>
                  </a:lnTo>
                  <a:cubicBezTo>
                    <a:pt x="831192" y="158421"/>
                    <a:pt x="829146" y="163358"/>
                    <a:pt x="825506" y="166999"/>
                  </a:cubicBezTo>
                  <a:cubicBezTo>
                    <a:pt x="821866" y="170639"/>
                    <a:pt x="816928" y="172684"/>
                    <a:pt x="811780" y="172684"/>
                  </a:cubicBezTo>
                  <a:lnTo>
                    <a:pt x="19412" y="172684"/>
                  </a:lnTo>
                  <a:cubicBezTo>
                    <a:pt x="14263" y="172684"/>
                    <a:pt x="9326" y="170639"/>
                    <a:pt x="5686" y="166999"/>
                  </a:cubicBezTo>
                  <a:cubicBezTo>
                    <a:pt x="2045" y="163358"/>
                    <a:pt x="0" y="158421"/>
                    <a:pt x="0" y="153273"/>
                  </a:cubicBezTo>
                  <a:lnTo>
                    <a:pt x="0" y="19412"/>
                  </a:lnTo>
                  <a:cubicBezTo>
                    <a:pt x="0" y="14263"/>
                    <a:pt x="2045" y="9326"/>
                    <a:pt x="5686" y="5686"/>
                  </a:cubicBezTo>
                  <a:cubicBezTo>
                    <a:pt x="9326" y="2045"/>
                    <a:pt x="14263" y="0"/>
                    <a:pt x="19412" y="0"/>
                  </a:cubicBezTo>
                  <a:close/>
                </a:path>
              </a:pathLst>
            </a:custGeom>
            <a:solidFill>
              <a:srgbClr val="000000">
                <a:alpha val="0"/>
              </a:srgbClr>
            </a:solidFill>
            <a:ln w="38100" cap="sq">
              <a:solidFill>
                <a:srgbClr val="FFFFFF"/>
              </a:solidFill>
              <a:prstDash val="solid"/>
              <a:miter/>
            </a:ln>
          </p:spPr>
        </p:sp>
        <p:sp>
          <p:nvSpPr>
            <p:cNvPr name="TextBox 28" id="28"/>
            <p:cNvSpPr txBox="true"/>
            <p:nvPr/>
          </p:nvSpPr>
          <p:spPr>
            <a:xfrm>
              <a:off x="0" y="-28575"/>
              <a:ext cx="831192" cy="201259"/>
            </a:xfrm>
            <a:prstGeom prst="rect">
              <a:avLst/>
            </a:prstGeom>
          </p:spPr>
          <p:txBody>
            <a:bodyPr anchor="ctr" rtlCol="false" tIns="50800" lIns="50800" bIns="50800" rIns="50800"/>
            <a:lstStyle/>
            <a:p>
              <a:pPr algn="ctr" marL="0" indent="0" lvl="1">
                <a:lnSpc>
                  <a:spcPts val="2259"/>
                </a:lnSpc>
                <a:spcBef>
                  <a:spcPct val="0"/>
                </a:spcBef>
              </a:pPr>
              <a:r>
                <a:rPr lang="en-US" sz="1614" spc="83">
                  <a:solidFill>
                    <a:srgbClr val="FFFFFF"/>
                  </a:solidFill>
                  <a:latin typeface="Glacial Indifference"/>
                </a:rPr>
                <a:t>VARIABLES Y LIBRERIAS</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50000">
              <a:srgbClr val="050E5D">
                <a:alpha val="100000"/>
              </a:srgbClr>
            </a:gs>
            <a:gs pos="100000">
              <a:srgbClr val="000000">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132979" y="3094134"/>
            <a:ext cx="5815646" cy="6565127"/>
            <a:chOff x="0" y="0"/>
            <a:chExt cx="1448601" cy="1635287"/>
          </a:xfrm>
        </p:grpSpPr>
        <p:sp>
          <p:nvSpPr>
            <p:cNvPr name="Freeform 3" id="3"/>
            <p:cNvSpPr/>
            <p:nvPr/>
          </p:nvSpPr>
          <p:spPr>
            <a:xfrm flipH="false" flipV="false" rot="0">
              <a:off x="0" y="0"/>
              <a:ext cx="1448601" cy="1635287"/>
            </a:xfrm>
            <a:custGeom>
              <a:avLst/>
              <a:gdLst/>
              <a:ahLst/>
              <a:cxnLst/>
              <a:rect r="r" b="b" t="t" l="l"/>
              <a:pathLst>
                <a:path h="1635287" w="1448601">
                  <a:moveTo>
                    <a:pt x="14643" y="0"/>
                  </a:moveTo>
                  <a:lnTo>
                    <a:pt x="1433958" y="0"/>
                  </a:lnTo>
                  <a:cubicBezTo>
                    <a:pt x="1437842" y="0"/>
                    <a:pt x="1441566" y="1543"/>
                    <a:pt x="1444312" y="4289"/>
                  </a:cubicBezTo>
                  <a:cubicBezTo>
                    <a:pt x="1447058" y="7035"/>
                    <a:pt x="1448601" y="10760"/>
                    <a:pt x="1448601" y="14643"/>
                  </a:cubicBezTo>
                  <a:lnTo>
                    <a:pt x="1448601" y="1620644"/>
                  </a:lnTo>
                  <a:cubicBezTo>
                    <a:pt x="1448601" y="1624528"/>
                    <a:pt x="1447058" y="1628252"/>
                    <a:pt x="1444312" y="1630999"/>
                  </a:cubicBezTo>
                  <a:cubicBezTo>
                    <a:pt x="1441566" y="1633745"/>
                    <a:pt x="1437842" y="1635287"/>
                    <a:pt x="1433958" y="1635287"/>
                  </a:cubicBezTo>
                  <a:lnTo>
                    <a:pt x="14643" y="1635287"/>
                  </a:lnTo>
                  <a:cubicBezTo>
                    <a:pt x="10760" y="1635287"/>
                    <a:pt x="7035" y="1633745"/>
                    <a:pt x="4289" y="1630999"/>
                  </a:cubicBezTo>
                  <a:cubicBezTo>
                    <a:pt x="1543" y="1628252"/>
                    <a:pt x="0" y="1624528"/>
                    <a:pt x="0" y="1620644"/>
                  </a:cubicBezTo>
                  <a:lnTo>
                    <a:pt x="0" y="14643"/>
                  </a:lnTo>
                  <a:cubicBezTo>
                    <a:pt x="0" y="10760"/>
                    <a:pt x="1543" y="7035"/>
                    <a:pt x="4289" y="4289"/>
                  </a:cubicBezTo>
                  <a:cubicBezTo>
                    <a:pt x="7035" y="1543"/>
                    <a:pt x="10760" y="0"/>
                    <a:pt x="14643" y="0"/>
                  </a:cubicBezTo>
                  <a:close/>
                </a:path>
              </a:pathLst>
            </a:custGeom>
            <a:solidFill>
              <a:srgbClr val="000000">
                <a:alpha val="44706"/>
              </a:srgbClr>
            </a:solidFill>
          </p:spPr>
        </p:sp>
        <p:sp>
          <p:nvSpPr>
            <p:cNvPr name="TextBox 4" id="4"/>
            <p:cNvSpPr txBox="true"/>
            <p:nvPr/>
          </p:nvSpPr>
          <p:spPr>
            <a:xfrm>
              <a:off x="0" y="-104775"/>
              <a:ext cx="1448601" cy="1740062"/>
            </a:xfrm>
            <a:prstGeom prst="rect">
              <a:avLst/>
            </a:prstGeom>
          </p:spPr>
          <p:txBody>
            <a:bodyPr anchor="ctr" rtlCol="false" tIns="50800" lIns="50800" bIns="50800" rIns="50800"/>
            <a:lstStyle/>
            <a:p>
              <a:pPr algn="ctr">
                <a:lnSpc>
                  <a:spcPts val="3706"/>
                </a:lnSpc>
              </a:pPr>
            </a:p>
          </p:txBody>
        </p:sp>
      </p:grpSp>
      <p:grpSp>
        <p:nvGrpSpPr>
          <p:cNvPr name="Group 5" id="5"/>
          <p:cNvGrpSpPr/>
          <p:nvPr/>
        </p:nvGrpSpPr>
        <p:grpSpPr>
          <a:xfrm rot="0">
            <a:off x="6228749" y="3094134"/>
            <a:ext cx="5815646" cy="6565127"/>
            <a:chOff x="0" y="0"/>
            <a:chExt cx="1448601" cy="1635287"/>
          </a:xfrm>
        </p:grpSpPr>
        <p:sp>
          <p:nvSpPr>
            <p:cNvPr name="Freeform 6" id="6"/>
            <p:cNvSpPr/>
            <p:nvPr/>
          </p:nvSpPr>
          <p:spPr>
            <a:xfrm flipH="false" flipV="false" rot="0">
              <a:off x="0" y="0"/>
              <a:ext cx="1448601" cy="1635287"/>
            </a:xfrm>
            <a:custGeom>
              <a:avLst/>
              <a:gdLst/>
              <a:ahLst/>
              <a:cxnLst/>
              <a:rect r="r" b="b" t="t" l="l"/>
              <a:pathLst>
                <a:path h="1635287" w="1448601">
                  <a:moveTo>
                    <a:pt x="14643" y="0"/>
                  </a:moveTo>
                  <a:lnTo>
                    <a:pt x="1433958" y="0"/>
                  </a:lnTo>
                  <a:cubicBezTo>
                    <a:pt x="1437842" y="0"/>
                    <a:pt x="1441566" y="1543"/>
                    <a:pt x="1444312" y="4289"/>
                  </a:cubicBezTo>
                  <a:cubicBezTo>
                    <a:pt x="1447058" y="7035"/>
                    <a:pt x="1448601" y="10760"/>
                    <a:pt x="1448601" y="14643"/>
                  </a:cubicBezTo>
                  <a:lnTo>
                    <a:pt x="1448601" y="1620644"/>
                  </a:lnTo>
                  <a:cubicBezTo>
                    <a:pt x="1448601" y="1624528"/>
                    <a:pt x="1447058" y="1628252"/>
                    <a:pt x="1444312" y="1630999"/>
                  </a:cubicBezTo>
                  <a:cubicBezTo>
                    <a:pt x="1441566" y="1633745"/>
                    <a:pt x="1437842" y="1635287"/>
                    <a:pt x="1433958" y="1635287"/>
                  </a:cubicBezTo>
                  <a:lnTo>
                    <a:pt x="14643" y="1635287"/>
                  </a:lnTo>
                  <a:cubicBezTo>
                    <a:pt x="10760" y="1635287"/>
                    <a:pt x="7035" y="1633745"/>
                    <a:pt x="4289" y="1630999"/>
                  </a:cubicBezTo>
                  <a:cubicBezTo>
                    <a:pt x="1543" y="1628252"/>
                    <a:pt x="0" y="1624528"/>
                    <a:pt x="0" y="1620644"/>
                  </a:cubicBezTo>
                  <a:lnTo>
                    <a:pt x="0" y="14643"/>
                  </a:lnTo>
                  <a:cubicBezTo>
                    <a:pt x="0" y="10760"/>
                    <a:pt x="1543" y="7035"/>
                    <a:pt x="4289" y="4289"/>
                  </a:cubicBezTo>
                  <a:cubicBezTo>
                    <a:pt x="7035" y="1543"/>
                    <a:pt x="10760" y="0"/>
                    <a:pt x="14643" y="0"/>
                  </a:cubicBezTo>
                  <a:close/>
                </a:path>
              </a:pathLst>
            </a:custGeom>
            <a:solidFill>
              <a:srgbClr val="000000">
                <a:alpha val="44706"/>
              </a:srgbClr>
            </a:solidFill>
          </p:spPr>
        </p:sp>
        <p:sp>
          <p:nvSpPr>
            <p:cNvPr name="TextBox 7" id="7"/>
            <p:cNvSpPr txBox="true"/>
            <p:nvPr/>
          </p:nvSpPr>
          <p:spPr>
            <a:xfrm>
              <a:off x="0" y="-104775"/>
              <a:ext cx="1448601" cy="1740062"/>
            </a:xfrm>
            <a:prstGeom prst="rect">
              <a:avLst/>
            </a:prstGeom>
          </p:spPr>
          <p:txBody>
            <a:bodyPr anchor="ctr" rtlCol="false" tIns="50800" lIns="50800" bIns="50800" rIns="50800"/>
            <a:lstStyle/>
            <a:p>
              <a:pPr algn="ctr">
                <a:lnSpc>
                  <a:spcPts val="3706"/>
                </a:lnSpc>
              </a:pPr>
            </a:p>
          </p:txBody>
        </p:sp>
      </p:grpSp>
      <p:sp>
        <p:nvSpPr>
          <p:cNvPr name="Freeform 8" id="8"/>
          <p:cNvSpPr/>
          <p:nvPr/>
        </p:nvSpPr>
        <p:spPr>
          <a:xfrm flipH="false" flipV="false" rot="0">
            <a:off x="774781" y="5143500"/>
            <a:ext cx="4649127" cy="1400513"/>
          </a:xfrm>
          <a:custGeom>
            <a:avLst/>
            <a:gdLst/>
            <a:ahLst/>
            <a:cxnLst/>
            <a:rect r="r" b="b" t="t" l="l"/>
            <a:pathLst>
              <a:path h="1400513" w="4649127">
                <a:moveTo>
                  <a:pt x="0" y="0"/>
                </a:moveTo>
                <a:lnTo>
                  <a:pt x="4649127" y="0"/>
                </a:lnTo>
                <a:lnTo>
                  <a:pt x="4649127" y="1400513"/>
                </a:lnTo>
                <a:lnTo>
                  <a:pt x="0" y="1400513"/>
                </a:lnTo>
                <a:lnTo>
                  <a:pt x="0" y="0"/>
                </a:lnTo>
                <a:close/>
              </a:path>
            </a:pathLst>
          </a:custGeom>
          <a:blipFill>
            <a:blip r:embed="rId2"/>
            <a:stretch>
              <a:fillRect l="0" t="0" r="0" b="0"/>
            </a:stretch>
          </a:blipFill>
        </p:spPr>
      </p:sp>
      <p:sp>
        <p:nvSpPr>
          <p:cNvPr name="Freeform 9" id="9"/>
          <p:cNvSpPr/>
          <p:nvPr/>
        </p:nvSpPr>
        <p:spPr>
          <a:xfrm flipH="false" flipV="false" rot="0">
            <a:off x="7707531" y="4450827"/>
            <a:ext cx="2858080" cy="2549944"/>
          </a:xfrm>
          <a:custGeom>
            <a:avLst/>
            <a:gdLst/>
            <a:ahLst/>
            <a:cxnLst/>
            <a:rect r="r" b="b" t="t" l="l"/>
            <a:pathLst>
              <a:path h="2549944" w="2858080">
                <a:moveTo>
                  <a:pt x="0" y="0"/>
                </a:moveTo>
                <a:lnTo>
                  <a:pt x="2858081" y="0"/>
                </a:lnTo>
                <a:lnTo>
                  <a:pt x="2858081" y="2549943"/>
                </a:lnTo>
                <a:lnTo>
                  <a:pt x="0" y="2549943"/>
                </a:lnTo>
                <a:lnTo>
                  <a:pt x="0" y="0"/>
                </a:lnTo>
                <a:close/>
              </a:path>
            </a:pathLst>
          </a:custGeom>
          <a:blipFill>
            <a:blip r:embed="rId3"/>
            <a:stretch>
              <a:fillRect l="0" t="0" r="0" b="0"/>
            </a:stretch>
          </a:blipFill>
        </p:spPr>
      </p:sp>
      <p:grpSp>
        <p:nvGrpSpPr>
          <p:cNvPr name="Group 10" id="10"/>
          <p:cNvGrpSpPr/>
          <p:nvPr/>
        </p:nvGrpSpPr>
        <p:grpSpPr>
          <a:xfrm rot="0">
            <a:off x="12339375" y="3094134"/>
            <a:ext cx="5815646" cy="6565127"/>
            <a:chOff x="0" y="0"/>
            <a:chExt cx="1448601" cy="1635287"/>
          </a:xfrm>
        </p:grpSpPr>
        <p:sp>
          <p:nvSpPr>
            <p:cNvPr name="Freeform 11" id="11"/>
            <p:cNvSpPr/>
            <p:nvPr/>
          </p:nvSpPr>
          <p:spPr>
            <a:xfrm flipH="false" flipV="false" rot="0">
              <a:off x="0" y="0"/>
              <a:ext cx="1448601" cy="1635287"/>
            </a:xfrm>
            <a:custGeom>
              <a:avLst/>
              <a:gdLst/>
              <a:ahLst/>
              <a:cxnLst/>
              <a:rect r="r" b="b" t="t" l="l"/>
              <a:pathLst>
                <a:path h="1635287" w="1448601">
                  <a:moveTo>
                    <a:pt x="14643" y="0"/>
                  </a:moveTo>
                  <a:lnTo>
                    <a:pt x="1433958" y="0"/>
                  </a:lnTo>
                  <a:cubicBezTo>
                    <a:pt x="1437842" y="0"/>
                    <a:pt x="1441566" y="1543"/>
                    <a:pt x="1444312" y="4289"/>
                  </a:cubicBezTo>
                  <a:cubicBezTo>
                    <a:pt x="1447058" y="7035"/>
                    <a:pt x="1448601" y="10760"/>
                    <a:pt x="1448601" y="14643"/>
                  </a:cubicBezTo>
                  <a:lnTo>
                    <a:pt x="1448601" y="1620644"/>
                  </a:lnTo>
                  <a:cubicBezTo>
                    <a:pt x="1448601" y="1624528"/>
                    <a:pt x="1447058" y="1628252"/>
                    <a:pt x="1444312" y="1630999"/>
                  </a:cubicBezTo>
                  <a:cubicBezTo>
                    <a:pt x="1441566" y="1633745"/>
                    <a:pt x="1437842" y="1635287"/>
                    <a:pt x="1433958" y="1635287"/>
                  </a:cubicBezTo>
                  <a:lnTo>
                    <a:pt x="14643" y="1635287"/>
                  </a:lnTo>
                  <a:cubicBezTo>
                    <a:pt x="10760" y="1635287"/>
                    <a:pt x="7035" y="1633745"/>
                    <a:pt x="4289" y="1630999"/>
                  </a:cubicBezTo>
                  <a:cubicBezTo>
                    <a:pt x="1543" y="1628252"/>
                    <a:pt x="0" y="1624528"/>
                    <a:pt x="0" y="1620644"/>
                  </a:cubicBezTo>
                  <a:lnTo>
                    <a:pt x="0" y="14643"/>
                  </a:lnTo>
                  <a:cubicBezTo>
                    <a:pt x="0" y="10760"/>
                    <a:pt x="1543" y="7035"/>
                    <a:pt x="4289" y="4289"/>
                  </a:cubicBezTo>
                  <a:cubicBezTo>
                    <a:pt x="7035" y="1543"/>
                    <a:pt x="10760" y="0"/>
                    <a:pt x="14643" y="0"/>
                  </a:cubicBezTo>
                  <a:close/>
                </a:path>
              </a:pathLst>
            </a:custGeom>
            <a:solidFill>
              <a:srgbClr val="000000">
                <a:alpha val="44706"/>
              </a:srgbClr>
            </a:solidFill>
          </p:spPr>
        </p:sp>
        <p:sp>
          <p:nvSpPr>
            <p:cNvPr name="TextBox 12" id="12"/>
            <p:cNvSpPr txBox="true"/>
            <p:nvPr/>
          </p:nvSpPr>
          <p:spPr>
            <a:xfrm>
              <a:off x="0" y="-104775"/>
              <a:ext cx="1448601" cy="1740062"/>
            </a:xfrm>
            <a:prstGeom prst="rect">
              <a:avLst/>
            </a:prstGeom>
          </p:spPr>
          <p:txBody>
            <a:bodyPr anchor="ctr" rtlCol="false" tIns="50800" lIns="50800" bIns="50800" rIns="50800"/>
            <a:lstStyle/>
            <a:p>
              <a:pPr algn="ctr">
                <a:lnSpc>
                  <a:spcPts val="3706"/>
                </a:lnSpc>
              </a:pPr>
            </a:p>
          </p:txBody>
        </p:sp>
      </p:grpSp>
      <p:sp>
        <p:nvSpPr>
          <p:cNvPr name="Freeform 13" id="13"/>
          <p:cNvSpPr/>
          <p:nvPr/>
        </p:nvSpPr>
        <p:spPr>
          <a:xfrm flipH="false" flipV="false" rot="0">
            <a:off x="13523069" y="4374979"/>
            <a:ext cx="3736231" cy="2475253"/>
          </a:xfrm>
          <a:custGeom>
            <a:avLst/>
            <a:gdLst/>
            <a:ahLst/>
            <a:cxnLst/>
            <a:rect r="r" b="b" t="t" l="l"/>
            <a:pathLst>
              <a:path h="2475253" w="3736231">
                <a:moveTo>
                  <a:pt x="0" y="0"/>
                </a:moveTo>
                <a:lnTo>
                  <a:pt x="3736231" y="0"/>
                </a:lnTo>
                <a:lnTo>
                  <a:pt x="3736231" y="2475253"/>
                </a:lnTo>
                <a:lnTo>
                  <a:pt x="0" y="2475253"/>
                </a:lnTo>
                <a:lnTo>
                  <a:pt x="0" y="0"/>
                </a:lnTo>
                <a:close/>
              </a:path>
            </a:pathLst>
          </a:custGeom>
          <a:blipFill>
            <a:blip r:embed="rId4"/>
            <a:stretch>
              <a:fillRect l="0" t="0" r="0" b="0"/>
            </a:stretch>
          </a:blipFill>
        </p:spPr>
      </p:sp>
      <p:sp>
        <p:nvSpPr>
          <p:cNvPr name="TextBox 14" id="14"/>
          <p:cNvSpPr txBox="true"/>
          <p:nvPr/>
        </p:nvSpPr>
        <p:spPr>
          <a:xfrm rot="0">
            <a:off x="2318022" y="1112385"/>
            <a:ext cx="13650252" cy="1019791"/>
          </a:xfrm>
          <a:prstGeom prst="rect">
            <a:avLst/>
          </a:prstGeom>
        </p:spPr>
        <p:txBody>
          <a:bodyPr anchor="t" rtlCol="false" tIns="0" lIns="0" bIns="0" rIns="0">
            <a:spAutoFit/>
          </a:bodyPr>
          <a:lstStyle/>
          <a:p>
            <a:pPr algn="ctr" marL="0" indent="0" lvl="0">
              <a:lnSpc>
                <a:spcPts val="8366"/>
              </a:lnSpc>
              <a:spcBef>
                <a:spcPct val="0"/>
              </a:spcBef>
            </a:pPr>
            <a:r>
              <a:rPr lang="en-US" sz="5975" spc="173">
                <a:solidFill>
                  <a:srgbClr val="FFFFFF"/>
                </a:solidFill>
                <a:latin typeface="Etna Sans Serif"/>
              </a:rPr>
              <a:t>FUNCIONAMIENTO</a:t>
            </a:r>
          </a:p>
        </p:txBody>
      </p:sp>
      <p:sp>
        <p:nvSpPr>
          <p:cNvPr name="TextBox 15" id="15"/>
          <p:cNvSpPr txBox="true"/>
          <p:nvPr/>
        </p:nvSpPr>
        <p:spPr>
          <a:xfrm rot="0">
            <a:off x="570652" y="7028993"/>
            <a:ext cx="5057384" cy="1626669"/>
          </a:xfrm>
          <a:prstGeom prst="rect">
            <a:avLst/>
          </a:prstGeom>
        </p:spPr>
        <p:txBody>
          <a:bodyPr anchor="t" rtlCol="false" tIns="0" lIns="0" bIns="0" rIns="0">
            <a:spAutoFit/>
          </a:bodyPr>
          <a:lstStyle/>
          <a:p>
            <a:pPr algn="just" marL="0" indent="0" lvl="1">
              <a:lnSpc>
                <a:spcPts val="3266"/>
              </a:lnSpc>
              <a:spcBef>
                <a:spcPct val="0"/>
              </a:spcBef>
            </a:pPr>
            <a:r>
              <a:rPr lang="en-US" sz="2332" spc="39">
                <a:solidFill>
                  <a:srgbClr val="FFFFFF"/>
                </a:solidFill>
                <a:latin typeface="Glacial Indifference"/>
              </a:rPr>
              <a:t>Para poder jugar lo primero que tenermos que hacer es definir una variable a la clase, de este modo se activará para poder hacer de su uso</a:t>
            </a:r>
          </a:p>
        </p:txBody>
      </p:sp>
      <p:sp>
        <p:nvSpPr>
          <p:cNvPr name="TextBox 16" id="16"/>
          <p:cNvSpPr txBox="true"/>
          <p:nvPr/>
        </p:nvSpPr>
        <p:spPr>
          <a:xfrm rot="0">
            <a:off x="1153201" y="3270891"/>
            <a:ext cx="3892287" cy="545078"/>
          </a:xfrm>
          <a:prstGeom prst="rect">
            <a:avLst/>
          </a:prstGeom>
        </p:spPr>
        <p:txBody>
          <a:bodyPr anchor="t" rtlCol="false" tIns="0" lIns="0" bIns="0" rIns="0">
            <a:spAutoFit/>
          </a:bodyPr>
          <a:lstStyle/>
          <a:p>
            <a:pPr algn="ctr" marL="0" indent="0" lvl="1">
              <a:lnSpc>
                <a:spcPts val="4442"/>
              </a:lnSpc>
              <a:spcBef>
                <a:spcPct val="0"/>
              </a:spcBef>
            </a:pPr>
            <a:r>
              <a:rPr lang="en-US" sz="3173" spc="53">
                <a:solidFill>
                  <a:srgbClr val="FFFFFF"/>
                </a:solidFill>
                <a:latin typeface="Glacial Indifference Bold"/>
              </a:rPr>
              <a:t>ACTIVA LA CLASE</a:t>
            </a:r>
          </a:p>
        </p:txBody>
      </p:sp>
      <p:sp>
        <p:nvSpPr>
          <p:cNvPr name="TextBox 17" id="17"/>
          <p:cNvSpPr txBox="true"/>
          <p:nvPr/>
        </p:nvSpPr>
        <p:spPr>
          <a:xfrm rot="0">
            <a:off x="7312733" y="3270891"/>
            <a:ext cx="3764761" cy="1104089"/>
          </a:xfrm>
          <a:prstGeom prst="rect">
            <a:avLst/>
          </a:prstGeom>
        </p:spPr>
        <p:txBody>
          <a:bodyPr anchor="t" rtlCol="false" tIns="0" lIns="0" bIns="0" rIns="0">
            <a:spAutoFit/>
          </a:bodyPr>
          <a:lstStyle/>
          <a:p>
            <a:pPr algn="ctr" marL="0" indent="0" lvl="1">
              <a:lnSpc>
                <a:spcPts val="4442"/>
              </a:lnSpc>
              <a:spcBef>
                <a:spcPct val="0"/>
              </a:spcBef>
            </a:pPr>
            <a:r>
              <a:rPr lang="en-US" sz="3173" spc="53">
                <a:solidFill>
                  <a:srgbClr val="FFFFFF"/>
                </a:solidFill>
                <a:latin typeface="Glacial Indifference Bold"/>
              </a:rPr>
              <a:t>LLAMAR AL MÉTODO JUGAR</a:t>
            </a:r>
          </a:p>
        </p:txBody>
      </p:sp>
      <p:sp>
        <p:nvSpPr>
          <p:cNvPr name="TextBox 18" id="18"/>
          <p:cNvSpPr txBox="true"/>
          <p:nvPr/>
        </p:nvSpPr>
        <p:spPr>
          <a:xfrm rot="0">
            <a:off x="6607880" y="7029345"/>
            <a:ext cx="5057384" cy="1626669"/>
          </a:xfrm>
          <a:prstGeom prst="rect">
            <a:avLst/>
          </a:prstGeom>
        </p:spPr>
        <p:txBody>
          <a:bodyPr anchor="t" rtlCol="false" tIns="0" lIns="0" bIns="0" rIns="0">
            <a:spAutoFit/>
          </a:bodyPr>
          <a:lstStyle/>
          <a:p>
            <a:pPr algn="just" marL="0" indent="0" lvl="1">
              <a:lnSpc>
                <a:spcPts val="3266"/>
              </a:lnSpc>
              <a:spcBef>
                <a:spcPct val="0"/>
              </a:spcBef>
            </a:pPr>
            <a:r>
              <a:rPr lang="en-US" sz="2332" spc="39">
                <a:solidFill>
                  <a:srgbClr val="FFFFFF"/>
                </a:solidFill>
                <a:latin typeface="Glacial Indifference"/>
              </a:rPr>
              <a:t>Después de activar la clase llamar al método jugar el cúal es una función dentro de la clase que tiene definida la estructura para jugar.</a:t>
            </a:r>
          </a:p>
        </p:txBody>
      </p:sp>
      <p:sp>
        <p:nvSpPr>
          <p:cNvPr name="TextBox 19" id="19"/>
          <p:cNvSpPr txBox="true"/>
          <p:nvPr/>
        </p:nvSpPr>
        <p:spPr>
          <a:xfrm rot="0">
            <a:off x="13423359" y="3270891"/>
            <a:ext cx="3764761" cy="545078"/>
          </a:xfrm>
          <a:prstGeom prst="rect">
            <a:avLst/>
          </a:prstGeom>
        </p:spPr>
        <p:txBody>
          <a:bodyPr anchor="t" rtlCol="false" tIns="0" lIns="0" bIns="0" rIns="0">
            <a:spAutoFit/>
          </a:bodyPr>
          <a:lstStyle/>
          <a:p>
            <a:pPr algn="ctr" marL="0" indent="0" lvl="1">
              <a:lnSpc>
                <a:spcPts val="4442"/>
              </a:lnSpc>
              <a:spcBef>
                <a:spcPct val="0"/>
              </a:spcBef>
            </a:pPr>
            <a:r>
              <a:rPr lang="en-US" sz="3173" spc="53">
                <a:solidFill>
                  <a:srgbClr val="FFFFFF"/>
                </a:solidFill>
                <a:latin typeface="Glacial Indifference Bold"/>
              </a:rPr>
              <a:t>JUGAR!</a:t>
            </a:r>
          </a:p>
        </p:txBody>
      </p:sp>
      <p:sp>
        <p:nvSpPr>
          <p:cNvPr name="TextBox 20" id="20"/>
          <p:cNvSpPr txBox="true"/>
          <p:nvPr/>
        </p:nvSpPr>
        <p:spPr>
          <a:xfrm rot="0">
            <a:off x="12777047" y="7029345"/>
            <a:ext cx="5057384" cy="2445819"/>
          </a:xfrm>
          <a:prstGeom prst="rect">
            <a:avLst/>
          </a:prstGeom>
        </p:spPr>
        <p:txBody>
          <a:bodyPr anchor="t" rtlCol="false" tIns="0" lIns="0" bIns="0" rIns="0">
            <a:spAutoFit/>
          </a:bodyPr>
          <a:lstStyle/>
          <a:p>
            <a:pPr algn="just" marL="0" indent="0" lvl="1">
              <a:lnSpc>
                <a:spcPts val="3266"/>
              </a:lnSpc>
              <a:spcBef>
                <a:spcPct val="0"/>
              </a:spcBef>
            </a:pPr>
            <a:r>
              <a:rPr lang="en-US" sz="2332" spc="39">
                <a:solidFill>
                  <a:srgbClr val="FFFFFF"/>
                </a:solidFill>
                <a:latin typeface="Glacial Indifference"/>
              </a:rPr>
              <a:t>Una vez llamemos al método empezaremos a jugar, el programa te pedirá que definar una posición a disparar, si fallas le tocará al ordenador y si tocas un barco volverás a repetir disparo.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729C8">
                <a:alpha val="100000"/>
              </a:srgbClr>
            </a:gs>
            <a:gs pos="50000">
              <a:srgbClr val="000000">
                <a:alpha val="100000"/>
              </a:srgbClr>
            </a:gs>
            <a:gs pos="100000">
              <a:srgbClr val="2602D6">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779745" y="397743"/>
            <a:ext cx="5506215" cy="800904"/>
          </a:xfrm>
          <a:custGeom>
            <a:avLst/>
            <a:gdLst/>
            <a:ahLst/>
            <a:cxnLst/>
            <a:rect r="r" b="b" t="t" l="l"/>
            <a:pathLst>
              <a:path h="800904" w="5506215">
                <a:moveTo>
                  <a:pt x="0" y="0"/>
                </a:moveTo>
                <a:lnTo>
                  <a:pt x="5506215" y="0"/>
                </a:lnTo>
                <a:lnTo>
                  <a:pt x="5506215" y="800904"/>
                </a:lnTo>
                <a:lnTo>
                  <a:pt x="0" y="8009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12026" y="-107671"/>
            <a:ext cx="7315200" cy="505414"/>
          </a:xfrm>
          <a:custGeom>
            <a:avLst/>
            <a:gdLst/>
            <a:ahLst/>
            <a:cxnLst/>
            <a:rect r="r" b="b" t="t" l="l"/>
            <a:pathLst>
              <a:path h="505414" w="7315200">
                <a:moveTo>
                  <a:pt x="0" y="0"/>
                </a:moveTo>
                <a:lnTo>
                  <a:pt x="7315200" y="0"/>
                </a:lnTo>
                <a:lnTo>
                  <a:pt x="7315200" y="505414"/>
                </a:lnTo>
                <a:lnTo>
                  <a:pt x="0" y="5054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112026" y="9258300"/>
            <a:ext cx="3110162" cy="559829"/>
          </a:xfrm>
          <a:custGeom>
            <a:avLst/>
            <a:gdLst/>
            <a:ahLst/>
            <a:cxnLst/>
            <a:rect r="r" b="b" t="t" l="l"/>
            <a:pathLst>
              <a:path h="559829" w="3110162">
                <a:moveTo>
                  <a:pt x="0" y="0"/>
                </a:moveTo>
                <a:lnTo>
                  <a:pt x="3110162" y="0"/>
                </a:lnTo>
                <a:lnTo>
                  <a:pt x="3110162" y="559829"/>
                </a:lnTo>
                <a:lnTo>
                  <a:pt x="0" y="55982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7514049" y="2282470"/>
            <a:ext cx="12328989" cy="8229600"/>
          </a:xfrm>
          <a:custGeom>
            <a:avLst/>
            <a:gdLst/>
            <a:ahLst/>
            <a:cxnLst/>
            <a:rect r="r" b="b" t="t" l="l"/>
            <a:pathLst>
              <a:path h="8229600" w="12328989">
                <a:moveTo>
                  <a:pt x="0" y="0"/>
                </a:moveTo>
                <a:lnTo>
                  <a:pt x="12328988" y="0"/>
                </a:lnTo>
                <a:lnTo>
                  <a:pt x="12328988" y="8229600"/>
                </a:lnTo>
                <a:lnTo>
                  <a:pt x="0" y="8229600"/>
                </a:lnTo>
                <a:lnTo>
                  <a:pt x="0" y="0"/>
                </a:lnTo>
                <a:close/>
              </a:path>
            </a:pathLst>
          </a:custGeom>
          <a:blipFill>
            <a:blip r:embed="rId8"/>
            <a:stretch>
              <a:fillRect l="0" t="0" r="0" b="0"/>
            </a:stretch>
          </a:blipFill>
        </p:spPr>
      </p:sp>
      <p:sp>
        <p:nvSpPr>
          <p:cNvPr name="TextBox 6" id="6"/>
          <p:cNvSpPr txBox="true"/>
          <p:nvPr/>
        </p:nvSpPr>
        <p:spPr>
          <a:xfrm rot="0">
            <a:off x="3881085" y="1084347"/>
            <a:ext cx="10588370" cy="1019791"/>
          </a:xfrm>
          <a:prstGeom prst="rect">
            <a:avLst/>
          </a:prstGeom>
        </p:spPr>
        <p:txBody>
          <a:bodyPr anchor="t" rtlCol="false" tIns="0" lIns="0" bIns="0" rIns="0">
            <a:spAutoFit/>
          </a:bodyPr>
          <a:lstStyle/>
          <a:p>
            <a:pPr algn="ctr" marL="0" indent="0" lvl="0">
              <a:lnSpc>
                <a:spcPts val="8366"/>
              </a:lnSpc>
              <a:spcBef>
                <a:spcPct val="0"/>
              </a:spcBef>
            </a:pPr>
            <a:r>
              <a:rPr lang="en-US" sz="5975" spc="173">
                <a:solidFill>
                  <a:srgbClr val="FFFFFF"/>
                </a:solidFill>
                <a:latin typeface="Etna Sans Serif"/>
              </a:rPr>
              <a:t>PROBLEMAS ENCONTRADOS</a:t>
            </a:r>
          </a:p>
        </p:txBody>
      </p:sp>
      <p:sp>
        <p:nvSpPr>
          <p:cNvPr name="TextBox 7" id="7"/>
          <p:cNvSpPr txBox="true"/>
          <p:nvPr/>
        </p:nvSpPr>
        <p:spPr>
          <a:xfrm rot="0">
            <a:off x="812592" y="2847088"/>
            <a:ext cx="8331408" cy="4563169"/>
          </a:xfrm>
          <a:prstGeom prst="rect">
            <a:avLst/>
          </a:prstGeom>
        </p:spPr>
        <p:txBody>
          <a:bodyPr anchor="t" rtlCol="false" tIns="0" lIns="0" bIns="0" rIns="0">
            <a:spAutoFit/>
          </a:bodyPr>
          <a:lstStyle/>
          <a:p>
            <a:pPr algn="just">
              <a:lnSpc>
                <a:spcPts val="3636"/>
              </a:lnSpc>
            </a:pPr>
            <a:r>
              <a:rPr lang="en-US" sz="2597" spc="44">
                <a:solidFill>
                  <a:srgbClr val="FFFFFF"/>
                </a:solidFill>
                <a:latin typeface="Glacial Indifference"/>
              </a:rPr>
              <a:t>Principalmente los problemas siempre han venido del planteamiento inicial, es importarte saber cuando cambiar la estrategia y ver nuevas opciones.</a:t>
            </a:r>
          </a:p>
          <a:p>
            <a:pPr algn="just">
              <a:lnSpc>
                <a:spcPts val="3636"/>
              </a:lnSpc>
            </a:pPr>
          </a:p>
          <a:p>
            <a:pPr algn="just" marL="560840" indent="-280420" lvl="1">
              <a:lnSpc>
                <a:spcPts val="3636"/>
              </a:lnSpc>
              <a:buFont typeface="Arial"/>
              <a:buChar char="•"/>
            </a:pPr>
            <a:r>
              <a:rPr lang="en-US" sz="2597" spc="44">
                <a:solidFill>
                  <a:srgbClr val="FFFFFF"/>
                </a:solidFill>
                <a:latin typeface="Glacial Indifference"/>
              </a:rPr>
              <a:t>Agrupar barcos</a:t>
            </a:r>
          </a:p>
          <a:p>
            <a:pPr algn="just" marL="560840" indent="-280420" lvl="1">
              <a:lnSpc>
                <a:spcPts val="3636"/>
              </a:lnSpc>
              <a:buFont typeface="Arial"/>
              <a:buChar char="•"/>
            </a:pPr>
            <a:r>
              <a:rPr lang="en-US" sz="2597" spc="44">
                <a:solidFill>
                  <a:srgbClr val="FFFFFF"/>
                </a:solidFill>
                <a:latin typeface="Glacial Indifference"/>
              </a:rPr>
              <a:t>Hudimiento de barcos</a:t>
            </a:r>
          </a:p>
          <a:p>
            <a:pPr algn="just" marL="560840" indent="-280420" lvl="1">
              <a:lnSpc>
                <a:spcPts val="3636"/>
              </a:lnSpc>
              <a:buFont typeface="Arial"/>
              <a:buChar char="•"/>
            </a:pPr>
            <a:r>
              <a:rPr lang="en-US" sz="2597" spc="44">
                <a:solidFill>
                  <a:srgbClr val="FFFFFF"/>
                </a:solidFill>
                <a:latin typeface="Glacial Indifference"/>
              </a:rPr>
              <a:t>Verificar adyacencia</a:t>
            </a:r>
          </a:p>
          <a:p>
            <a:pPr algn="just">
              <a:lnSpc>
                <a:spcPts val="3636"/>
              </a:lnSpc>
            </a:pPr>
          </a:p>
          <a:p>
            <a:pPr algn="just">
              <a:lnSpc>
                <a:spcPts val="3636"/>
              </a:lnSpc>
            </a:pPr>
            <a:r>
              <a:rPr lang="en-US" sz="2597" spc="44">
                <a:solidFill>
                  <a:srgbClr val="FFFFFF"/>
                </a:solidFill>
                <a:latin typeface="Glacial Indifference"/>
              </a:rPr>
              <a:t>En todos estos problemas he tenido problemas de planteamiento inicial.</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729C8">
                <a:alpha val="100000"/>
              </a:srgbClr>
            </a:gs>
            <a:gs pos="50000">
              <a:srgbClr val="000000">
                <a:alpha val="100000"/>
              </a:srgbClr>
            </a:gs>
            <a:gs pos="100000">
              <a:srgbClr val="2602D6">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779745" y="397743"/>
            <a:ext cx="5506215" cy="800904"/>
          </a:xfrm>
          <a:custGeom>
            <a:avLst/>
            <a:gdLst/>
            <a:ahLst/>
            <a:cxnLst/>
            <a:rect r="r" b="b" t="t" l="l"/>
            <a:pathLst>
              <a:path h="800904" w="5506215">
                <a:moveTo>
                  <a:pt x="0" y="0"/>
                </a:moveTo>
                <a:lnTo>
                  <a:pt x="5506215" y="0"/>
                </a:lnTo>
                <a:lnTo>
                  <a:pt x="5506215" y="800904"/>
                </a:lnTo>
                <a:lnTo>
                  <a:pt x="0" y="8009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12026" y="-107671"/>
            <a:ext cx="7315200" cy="505414"/>
          </a:xfrm>
          <a:custGeom>
            <a:avLst/>
            <a:gdLst/>
            <a:ahLst/>
            <a:cxnLst/>
            <a:rect r="r" b="b" t="t" l="l"/>
            <a:pathLst>
              <a:path h="505414" w="7315200">
                <a:moveTo>
                  <a:pt x="0" y="0"/>
                </a:moveTo>
                <a:lnTo>
                  <a:pt x="7315200" y="0"/>
                </a:lnTo>
                <a:lnTo>
                  <a:pt x="7315200" y="505414"/>
                </a:lnTo>
                <a:lnTo>
                  <a:pt x="0" y="5054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112026" y="9258300"/>
            <a:ext cx="3110162" cy="559829"/>
          </a:xfrm>
          <a:custGeom>
            <a:avLst/>
            <a:gdLst/>
            <a:ahLst/>
            <a:cxnLst/>
            <a:rect r="r" b="b" t="t" l="l"/>
            <a:pathLst>
              <a:path h="559829" w="3110162">
                <a:moveTo>
                  <a:pt x="0" y="0"/>
                </a:moveTo>
                <a:lnTo>
                  <a:pt x="3110162" y="0"/>
                </a:lnTo>
                <a:lnTo>
                  <a:pt x="3110162" y="559829"/>
                </a:lnTo>
                <a:lnTo>
                  <a:pt x="0" y="55982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7514049" y="2282470"/>
            <a:ext cx="12328989" cy="8229600"/>
          </a:xfrm>
          <a:custGeom>
            <a:avLst/>
            <a:gdLst/>
            <a:ahLst/>
            <a:cxnLst/>
            <a:rect r="r" b="b" t="t" l="l"/>
            <a:pathLst>
              <a:path h="8229600" w="12328989">
                <a:moveTo>
                  <a:pt x="0" y="0"/>
                </a:moveTo>
                <a:lnTo>
                  <a:pt x="12328988" y="0"/>
                </a:lnTo>
                <a:lnTo>
                  <a:pt x="12328988" y="8229600"/>
                </a:lnTo>
                <a:lnTo>
                  <a:pt x="0" y="8229600"/>
                </a:lnTo>
                <a:lnTo>
                  <a:pt x="0" y="0"/>
                </a:lnTo>
                <a:close/>
              </a:path>
            </a:pathLst>
          </a:custGeom>
          <a:blipFill>
            <a:blip r:embed="rId8"/>
            <a:stretch>
              <a:fillRect l="0" t="0" r="0" b="0"/>
            </a:stretch>
          </a:blipFill>
        </p:spPr>
      </p:sp>
      <p:sp>
        <p:nvSpPr>
          <p:cNvPr name="TextBox 6" id="6"/>
          <p:cNvSpPr txBox="true"/>
          <p:nvPr/>
        </p:nvSpPr>
        <p:spPr>
          <a:xfrm rot="0">
            <a:off x="3881085" y="1084347"/>
            <a:ext cx="10588370" cy="1019791"/>
          </a:xfrm>
          <a:prstGeom prst="rect">
            <a:avLst/>
          </a:prstGeom>
        </p:spPr>
        <p:txBody>
          <a:bodyPr anchor="t" rtlCol="false" tIns="0" lIns="0" bIns="0" rIns="0">
            <a:spAutoFit/>
          </a:bodyPr>
          <a:lstStyle/>
          <a:p>
            <a:pPr algn="ctr" marL="0" indent="0" lvl="0">
              <a:lnSpc>
                <a:spcPts val="8366"/>
              </a:lnSpc>
              <a:spcBef>
                <a:spcPct val="0"/>
              </a:spcBef>
            </a:pPr>
            <a:r>
              <a:rPr lang="en-US" sz="5975" spc="173">
                <a:solidFill>
                  <a:srgbClr val="FFFFFF"/>
                </a:solidFill>
                <a:latin typeface="Etna Sans Serif"/>
              </a:rPr>
              <a:t>SOLUCIONES</a:t>
            </a:r>
          </a:p>
        </p:txBody>
      </p:sp>
      <p:sp>
        <p:nvSpPr>
          <p:cNvPr name="TextBox 7" id="7"/>
          <p:cNvSpPr txBox="true"/>
          <p:nvPr/>
        </p:nvSpPr>
        <p:spPr>
          <a:xfrm rot="0">
            <a:off x="812592" y="2456660"/>
            <a:ext cx="8331408" cy="6391969"/>
          </a:xfrm>
          <a:prstGeom prst="rect">
            <a:avLst/>
          </a:prstGeom>
        </p:spPr>
        <p:txBody>
          <a:bodyPr anchor="t" rtlCol="false" tIns="0" lIns="0" bIns="0" rIns="0">
            <a:spAutoFit/>
          </a:bodyPr>
          <a:lstStyle/>
          <a:p>
            <a:pPr algn="just" marL="560840" indent="-280420" lvl="1">
              <a:lnSpc>
                <a:spcPts val="3636"/>
              </a:lnSpc>
              <a:buAutoNum type="arabicPeriod" startAt="1"/>
            </a:pPr>
            <a:r>
              <a:rPr lang="en-US" sz="2597" spc="44">
                <a:solidFill>
                  <a:srgbClr val="FFFFFF"/>
                </a:solidFill>
                <a:latin typeface="Glacial Indifference"/>
              </a:rPr>
              <a:t>Agrupar barcos</a:t>
            </a:r>
          </a:p>
          <a:p>
            <a:pPr algn="just">
              <a:lnSpc>
                <a:spcPts val="3636"/>
              </a:lnSpc>
            </a:pPr>
            <a:r>
              <a:rPr lang="en-US" sz="2597" spc="44">
                <a:solidFill>
                  <a:srgbClr val="FFFFFF"/>
                </a:solidFill>
                <a:latin typeface="Glacial Indifference"/>
              </a:rPr>
              <a:t>Para agrupar barcos cambie de estrategia. La primera opción fue con una lista, y tras probar diferentes cosas opte por usar 2 listas.</a:t>
            </a:r>
          </a:p>
          <a:p>
            <a:pPr algn="just">
              <a:lnSpc>
                <a:spcPts val="3636"/>
              </a:lnSpc>
            </a:pPr>
            <a:r>
              <a:rPr lang="en-US" sz="2597" spc="44">
                <a:solidFill>
                  <a:srgbClr val="FFFFFF"/>
                </a:solidFill>
                <a:latin typeface="Glacial Indifference"/>
              </a:rPr>
              <a:t>   2. </a:t>
            </a:r>
            <a:r>
              <a:rPr lang="en-US" sz="2597" spc="44">
                <a:solidFill>
                  <a:srgbClr val="FFFFFF"/>
                </a:solidFill>
                <a:latin typeface="Glacial Indifference"/>
              </a:rPr>
              <a:t>Hudimiento de barcos</a:t>
            </a:r>
          </a:p>
          <a:p>
            <a:pPr algn="just">
              <a:lnSpc>
                <a:spcPts val="3636"/>
              </a:lnSpc>
            </a:pPr>
            <a:r>
              <a:rPr lang="en-US" sz="2597" spc="44">
                <a:solidFill>
                  <a:srgbClr val="FFFFFF"/>
                </a:solidFill>
                <a:latin typeface="Glacial Indifference"/>
              </a:rPr>
              <a:t>lProbé con listas, diccionarios, finalmente opté por llamar a cada barco con una letra diferente.</a:t>
            </a:r>
          </a:p>
          <a:p>
            <a:pPr algn="just">
              <a:lnSpc>
                <a:spcPts val="3636"/>
              </a:lnSpc>
            </a:pPr>
          </a:p>
          <a:p>
            <a:pPr algn="just">
              <a:lnSpc>
                <a:spcPts val="3636"/>
              </a:lnSpc>
            </a:pPr>
            <a:r>
              <a:rPr lang="en-US" sz="2597" spc="44">
                <a:solidFill>
                  <a:srgbClr val="FFFFFF"/>
                </a:solidFill>
                <a:latin typeface="Glacial Indifference"/>
              </a:rPr>
              <a:t>   3. </a:t>
            </a:r>
            <a:r>
              <a:rPr lang="en-US" sz="2597" spc="44">
                <a:solidFill>
                  <a:srgbClr val="FFFFFF"/>
                </a:solidFill>
                <a:latin typeface="Glacial Indifference"/>
              </a:rPr>
              <a:t>Verificar adyacencia</a:t>
            </a:r>
          </a:p>
          <a:p>
            <a:pPr algn="just">
              <a:lnSpc>
                <a:spcPts val="3636"/>
              </a:lnSpc>
            </a:pPr>
            <a:r>
              <a:rPr lang="en-US" sz="2597" spc="44">
                <a:solidFill>
                  <a:srgbClr val="FFFFFF"/>
                </a:solidFill>
                <a:latin typeface="Glacial Indifference"/>
              </a:rPr>
              <a:t>Primer reto complejo, finalmente lo he hecho con slice. y bucles. </a:t>
            </a:r>
          </a:p>
          <a:p>
            <a:pPr algn="just">
              <a:lnSpc>
                <a:spcPts val="3636"/>
              </a:lnSpc>
            </a:pPr>
          </a:p>
          <a:p>
            <a:pPr algn="just">
              <a:lnSpc>
                <a:spcPts val="3636"/>
              </a:lnSpc>
            </a:pPr>
            <a:r>
              <a:rPr lang="en-US" sz="2597" spc="44">
                <a:solidFill>
                  <a:srgbClr val="FFFFFF"/>
                </a:solidFill>
                <a:latin typeface="Glacial Indifference"/>
              </a:rPr>
              <a:t>En todos estos problemas he tenido problemas de planteamiento inicial.</a:t>
            </a:r>
          </a:p>
        </p:txBody>
      </p:sp>
    </p:spTree>
  </p:cSld>
  <p:clrMapOvr>
    <a:masterClrMapping/>
  </p:clrMapOvr>
</p:sld>
</file>

<file path=ppt/slides/slide8.xml><?xml version="1.0" encoding="utf-8"?>
<p:sld xmlns:p="http://schemas.openxmlformats.org/presentationml/2006/main" xmlns:a="http://schemas.openxmlformats.org/drawingml/2006/main">
  <p:cSld>
    <p:bg>
      <p:bgPr>
        <a:gradFill rotWithShape="true">
          <a:gsLst>
            <a:gs pos="0">
              <a:srgbClr val="091689">
                <a:alpha val="100000"/>
              </a:srgbClr>
            </a:gs>
            <a:gs pos="50000">
              <a:srgbClr val="3820AD">
                <a:alpha val="100000"/>
              </a:srgbClr>
            </a:gs>
            <a:gs pos="100000">
              <a:srgbClr val="000000">
                <a:alpha val="100000"/>
              </a:srgbClr>
            </a:gs>
          </a:gsLst>
          <a:lin ang="2100000"/>
        </a:gradFill>
      </p:bgPr>
    </p:bg>
    <p:spTree>
      <p:nvGrpSpPr>
        <p:cNvPr id="1" name=""/>
        <p:cNvGrpSpPr/>
        <p:nvPr/>
      </p:nvGrpSpPr>
      <p:grpSpPr>
        <a:xfrm>
          <a:off x="0" y="0"/>
          <a:ext cx="0" cy="0"/>
          <a:chOff x="0" y="0"/>
          <a:chExt cx="0" cy="0"/>
        </a:xfrm>
      </p:grpSpPr>
      <p:sp>
        <p:nvSpPr>
          <p:cNvPr name="TextBox 2" id="2"/>
          <p:cNvSpPr txBox="true"/>
          <p:nvPr/>
        </p:nvSpPr>
        <p:spPr>
          <a:xfrm rot="0">
            <a:off x="4571606" y="847725"/>
            <a:ext cx="9144788" cy="3470276"/>
          </a:xfrm>
          <a:prstGeom prst="rect">
            <a:avLst/>
          </a:prstGeom>
        </p:spPr>
        <p:txBody>
          <a:bodyPr anchor="t" rtlCol="false" tIns="0" lIns="0" bIns="0" rIns="0">
            <a:spAutoFit/>
          </a:bodyPr>
          <a:lstStyle/>
          <a:p>
            <a:pPr algn="ctr" marL="0" indent="0" lvl="0">
              <a:lnSpc>
                <a:spcPts val="13999"/>
              </a:lnSpc>
              <a:spcBef>
                <a:spcPct val="0"/>
              </a:spcBef>
            </a:pPr>
            <a:r>
              <a:rPr lang="en-US" sz="9999" spc="289">
                <a:solidFill>
                  <a:srgbClr val="FFFFFF"/>
                </a:solidFill>
                <a:latin typeface="Etna Sans Serif"/>
              </a:rPr>
              <a:t>LECCIONES APRENDIDAS</a:t>
            </a:r>
          </a:p>
        </p:txBody>
      </p:sp>
      <p:sp>
        <p:nvSpPr>
          <p:cNvPr name="TextBox 3" id="3"/>
          <p:cNvSpPr txBox="true"/>
          <p:nvPr/>
        </p:nvSpPr>
        <p:spPr>
          <a:xfrm rot="0">
            <a:off x="4530553" y="5834036"/>
            <a:ext cx="9226893" cy="2053246"/>
          </a:xfrm>
          <a:prstGeom prst="rect">
            <a:avLst/>
          </a:prstGeom>
        </p:spPr>
        <p:txBody>
          <a:bodyPr anchor="t" rtlCol="false" tIns="0" lIns="0" bIns="0" rIns="0">
            <a:spAutoFit/>
          </a:bodyPr>
          <a:lstStyle/>
          <a:p>
            <a:pPr algn="ctr">
              <a:lnSpc>
                <a:spcPts val="5476"/>
              </a:lnSpc>
            </a:pPr>
            <a:r>
              <a:rPr lang="en-US" sz="3911" spc="113">
                <a:solidFill>
                  <a:srgbClr val="FFFFFF"/>
                </a:solidFill>
                <a:latin typeface="Etna Sans Serif"/>
              </a:rPr>
              <a:t>TRABAJO EN EQUIPO</a:t>
            </a:r>
          </a:p>
          <a:p>
            <a:pPr algn="ctr">
              <a:lnSpc>
                <a:spcPts val="5476"/>
              </a:lnSpc>
            </a:pPr>
            <a:r>
              <a:rPr lang="en-US" sz="3911" spc="113">
                <a:solidFill>
                  <a:srgbClr val="FFFFFF"/>
                </a:solidFill>
                <a:latin typeface="Etna Sans Serif"/>
              </a:rPr>
              <a:t>CONSTANCIA</a:t>
            </a:r>
          </a:p>
          <a:p>
            <a:pPr algn="ctr" marL="0" indent="0" lvl="0">
              <a:lnSpc>
                <a:spcPts val="5476"/>
              </a:lnSpc>
              <a:spcBef>
                <a:spcPct val="0"/>
              </a:spcBef>
            </a:pPr>
            <a:r>
              <a:rPr lang="en-US" sz="3911" spc="113">
                <a:solidFill>
                  <a:srgbClr val="FFFFFF"/>
                </a:solidFill>
                <a:latin typeface="Etna Sans Serif"/>
              </a:rPr>
              <a:t>DETERMINACIÓN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21081" y="521971"/>
            <a:ext cx="5802923" cy="4114800"/>
          </a:xfrm>
          <a:custGeom>
            <a:avLst/>
            <a:gdLst/>
            <a:ahLst/>
            <a:cxnLst/>
            <a:rect r="r" b="b" t="t" l="l"/>
            <a:pathLst>
              <a:path h="4114800" w="5802923">
                <a:moveTo>
                  <a:pt x="0" y="0"/>
                </a:moveTo>
                <a:lnTo>
                  <a:pt x="5802923" y="0"/>
                </a:lnTo>
                <a:lnTo>
                  <a:pt x="5802923"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063996" y="5773362"/>
            <a:ext cx="5802923" cy="4114800"/>
          </a:xfrm>
          <a:custGeom>
            <a:avLst/>
            <a:gdLst/>
            <a:ahLst/>
            <a:cxnLst/>
            <a:rect r="r" b="b" t="t" l="l"/>
            <a:pathLst>
              <a:path h="4114800" w="5802923">
                <a:moveTo>
                  <a:pt x="5802923" y="4114800"/>
                </a:moveTo>
                <a:lnTo>
                  <a:pt x="0" y="4114800"/>
                </a:lnTo>
                <a:lnTo>
                  <a:pt x="0" y="0"/>
                </a:lnTo>
                <a:lnTo>
                  <a:pt x="5802923" y="0"/>
                </a:lnTo>
                <a:lnTo>
                  <a:pt x="5802923"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5" id="5"/>
          <p:cNvSpPr/>
          <p:nvPr/>
        </p:nvSpPr>
        <p:spPr>
          <a:xfrm flipV="true">
            <a:off x="6528547" y="607696"/>
            <a:ext cx="10942241" cy="0"/>
          </a:xfrm>
          <a:prstGeom prst="line">
            <a:avLst/>
          </a:prstGeom>
          <a:ln cap="flat" w="19050">
            <a:solidFill>
              <a:srgbClr val="FFFFFF"/>
            </a:solidFill>
            <a:prstDash val="solid"/>
            <a:headEnd type="oval" len="lg" w="lg"/>
            <a:tailEnd type="none" len="sm" w="sm"/>
          </a:ln>
        </p:spPr>
      </p:sp>
      <p:sp>
        <p:nvSpPr>
          <p:cNvPr name="AutoShape 6" id="6"/>
          <p:cNvSpPr/>
          <p:nvPr/>
        </p:nvSpPr>
        <p:spPr>
          <a:xfrm flipH="true">
            <a:off x="752883" y="9745287"/>
            <a:ext cx="10942241" cy="0"/>
          </a:xfrm>
          <a:prstGeom prst="line">
            <a:avLst/>
          </a:prstGeom>
          <a:ln cap="flat" w="19050">
            <a:solidFill>
              <a:srgbClr val="FFFFFF"/>
            </a:solidFill>
            <a:prstDash val="solid"/>
            <a:headEnd type="oval" len="lg" w="lg"/>
            <a:tailEnd type="none" len="sm" w="sm"/>
          </a:ln>
        </p:spPr>
      </p:sp>
      <p:sp>
        <p:nvSpPr>
          <p:cNvPr name="TextBox 7" id="7"/>
          <p:cNvSpPr txBox="true"/>
          <p:nvPr/>
        </p:nvSpPr>
        <p:spPr>
          <a:xfrm rot="0">
            <a:off x="4185995" y="1759034"/>
            <a:ext cx="9916010" cy="1065079"/>
          </a:xfrm>
          <a:prstGeom prst="rect">
            <a:avLst/>
          </a:prstGeom>
        </p:spPr>
        <p:txBody>
          <a:bodyPr anchor="t" rtlCol="false" tIns="0" lIns="0" bIns="0" rIns="0">
            <a:spAutoFit/>
          </a:bodyPr>
          <a:lstStyle/>
          <a:p>
            <a:pPr algn="ctr" marL="0" indent="0" lvl="0">
              <a:lnSpc>
                <a:spcPts val="8758"/>
              </a:lnSpc>
              <a:spcBef>
                <a:spcPct val="0"/>
              </a:spcBef>
            </a:pPr>
            <a:r>
              <a:rPr lang="en-US" sz="6256" spc="181" strike="noStrike" u="none">
                <a:solidFill>
                  <a:srgbClr val="172282"/>
                </a:solidFill>
                <a:latin typeface="Etna Sans Serif"/>
              </a:rPr>
              <a:t>MUCHAS GRACIAS</a:t>
            </a:r>
          </a:p>
        </p:txBody>
      </p:sp>
      <p:sp>
        <p:nvSpPr>
          <p:cNvPr name="TextBox 8" id="8"/>
          <p:cNvSpPr txBox="true"/>
          <p:nvPr/>
        </p:nvSpPr>
        <p:spPr>
          <a:xfrm rot="0">
            <a:off x="7319098" y="8801825"/>
            <a:ext cx="3649804" cy="456475"/>
          </a:xfrm>
          <a:prstGeom prst="rect">
            <a:avLst/>
          </a:prstGeom>
        </p:spPr>
        <p:txBody>
          <a:bodyPr anchor="t" rtlCol="false" tIns="0" lIns="0" bIns="0" rIns="0">
            <a:spAutoFit/>
          </a:bodyPr>
          <a:lstStyle/>
          <a:p>
            <a:pPr algn="ctr" marL="0" indent="0" lvl="1">
              <a:lnSpc>
                <a:spcPts val="3714"/>
              </a:lnSpc>
              <a:spcBef>
                <a:spcPct val="0"/>
              </a:spcBef>
            </a:pPr>
            <a:r>
              <a:rPr lang="en-US" sz="2653" spc="45">
                <a:solidFill>
                  <a:srgbClr val="172282"/>
                </a:solidFill>
                <a:latin typeface="Glacial Indifference Bold"/>
              </a:rPr>
              <a:t>CARLOS OLIVER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DAGB2IElYiI</dc:identifier>
  <dcterms:modified xsi:type="dcterms:W3CDTF">2011-08-01T06:04:30Z</dcterms:modified>
  <cp:revision>1</cp:revision>
  <dc:title>Hundir la flota</dc:title>
</cp:coreProperties>
</file>

<file path=docProps/thumbnail.jpeg>
</file>